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3" y="-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4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1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3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F307-D74E-4823-A1A0-B555C942EEF1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0F86-2C90-4D66-9D9C-75BAD6F2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0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Papua New Guinea Human Resource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Institute Inc.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54" y="1556792"/>
            <a:ext cx="271147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79715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nsolas" panose="020B0609020204030204" pitchFamily="49" charset="0"/>
              </a:rPr>
              <a:t>Summary of Financial Report 2017</a:t>
            </a:r>
            <a:endParaRPr lang="en-GB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Statement 2017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76814"/>
              </p:ext>
            </p:extLst>
          </p:nvPr>
        </p:nvGraphicFramePr>
        <p:xfrm>
          <a:off x="1732736" y="1628800"/>
          <a:ext cx="571958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771560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2017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2, 374, 248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2, 325, 636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Operating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1, 476, 760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1, 439, 590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BBM fee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    365, 668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371, 067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MHRM fee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531, 820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514, 979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EXPENSES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2, 445, 457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2, 364, 091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BBM</a:t>
                      </a:r>
                      <a:r>
                        <a:rPr lang="en-GB" b="0" baseline="0" dirty="0" smtClean="0"/>
                        <a:t> costs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402, 772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384,288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MHRM costs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375, 963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493, 244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Direct costs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905, 515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656, 551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Admin costs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761, 207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829, 408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Depreciation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53, 005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30, 044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NET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(124, 214)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68, 499)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82" y="226503"/>
            <a:ext cx="867267" cy="8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" b="-553"/>
          <a:stretch/>
        </p:blipFill>
        <p:spPr>
          <a:xfrm>
            <a:off x="395536" y="332656"/>
            <a:ext cx="8320926" cy="597666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" y="5373216"/>
            <a:ext cx="734978" cy="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Accumulated Funds 2017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77285"/>
              </p:ext>
            </p:extLst>
          </p:nvPr>
        </p:nvGraphicFramePr>
        <p:xfrm>
          <a:off x="2267744" y="1700808"/>
          <a:ext cx="46908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Balance 1 Jan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28, 479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Net 2016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(68, 499)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Adjustments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(144, 392)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Balance</a:t>
                      </a:r>
                      <a:r>
                        <a:rPr lang="en-GB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31 Dec 2016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(184, 412)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Net</a:t>
                      </a:r>
                      <a:r>
                        <a:rPr lang="en-GB" b="0" baseline="0" dirty="0" smtClean="0"/>
                        <a:t> 2017</a:t>
                      </a:r>
                      <a:endParaRPr lang="en-GB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(124, 215)</a:t>
                      </a:r>
                      <a:endParaRPr lang="en-GB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Adjustments</a:t>
                      </a:r>
                      <a:r>
                        <a:rPr lang="en-GB" b="0" baseline="0" dirty="0" smtClean="0"/>
                        <a:t> 2016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447, 869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Balance 31 Dec 2017</a:t>
                      </a:r>
                      <a:endParaRPr lang="en-GB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139, 242</a:t>
                      </a:r>
                      <a:endParaRPr lang="en-GB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9824"/>
            <a:ext cx="936104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  Sheet 2017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86299"/>
              </p:ext>
            </p:extLst>
          </p:nvPr>
        </p:nvGraphicFramePr>
        <p:xfrm>
          <a:off x="1228680" y="1340768"/>
          <a:ext cx="636765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312"/>
                <a:gridCol w="1368152"/>
                <a:gridCol w="298296"/>
                <a:gridCol w="1429896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2017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2016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TOTAL ASSETS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484, 277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363, 860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Non Current Assets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264, 830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278, 548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Current Assets – Cash Equivalents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35, 342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(96, 478)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Trade + Receivables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184, 105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181, 790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 LIABILITIES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345, 035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584, 272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Trade</a:t>
                      </a:r>
                      <a:r>
                        <a:rPr lang="en-GB" b="0" baseline="0" dirty="0" smtClean="0"/>
                        <a:t> Payables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190, 718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2, 778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Other Payables + Accruals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(14,541)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286, 392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Advance Income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100, 118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227, 370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Unearned Income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68, 740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31, 732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NET ASSETS 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139, 242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(184, 412)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955398" cy="9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r>
              <a:rPr lang="en-GB" dirty="0" smtClean="0"/>
              <a:t>Statement of Cash Flow 2017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044546"/>
              </p:ext>
            </p:extLst>
          </p:nvPr>
        </p:nvGraphicFramePr>
        <p:xfrm>
          <a:off x="1259632" y="980728"/>
          <a:ext cx="7416824" cy="517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440160"/>
                <a:gridCol w="1368152"/>
                <a:gridCol w="1368152"/>
              </a:tblGrid>
              <a:tr h="3699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Operating Activities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Cash from Customers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2, 416, 839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2, 324, 353</a:t>
                      </a:r>
                      <a:endParaRPr lang="en-GB" dirty="0"/>
                    </a:p>
                  </a:txBody>
                  <a:tcPr/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Cash paid Suppliers +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(2, 186, 424)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(2, 324, 220)</a:t>
                      </a:r>
                      <a:endParaRPr lang="en-GB" dirty="0"/>
                    </a:p>
                  </a:txBody>
                  <a:tcPr/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Taxes Paid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(59, 307)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(4, 310)</a:t>
                      </a:r>
                      <a:endParaRPr lang="en-GB" dirty="0"/>
                    </a:p>
                  </a:txBody>
                  <a:tcPr/>
                </a:tc>
              </a:tr>
              <a:tr h="369916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NET from Operating Activities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171, 108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(4,177)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95244">
                <a:tc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Investing Activities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Purchase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Property, Plant, Equipment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(39, 288)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(59, 242)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NET Cash + Cash Equivalents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131, 820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i="1" dirty="0" smtClean="0">
                          <a:solidFill>
                            <a:srgbClr val="7030A0"/>
                          </a:solidFill>
                        </a:rPr>
                        <a:t>20 Apr 2018</a:t>
                      </a:r>
                      <a:endParaRPr lang="en-GB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(96, 478)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Petty Cash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684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BSP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12,923   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 smtClean="0">
                          <a:solidFill>
                            <a:srgbClr val="7030A0"/>
                          </a:solidFill>
                        </a:rPr>
                        <a:t>37, 281.60</a:t>
                      </a:r>
                      <a:endParaRPr lang="en-GB" b="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(61, 618)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916">
                <a:tc>
                  <a:txBody>
                    <a:bodyPr/>
                    <a:lstStyle/>
                    <a:p>
                      <a:pPr algn="r"/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Wpc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21, 735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 smtClean="0">
                          <a:solidFill>
                            <a:srgbClr val="7030A0"/>
                          </a:solidFill>
                        </a:rPr>
                        <a:t>32, 591.03</a:t>
                      </a:r>
                      <a:endParaRPr lang="en-GB" b="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(34,860)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486"/>
            <a:ext cx="100811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3" y="836712"/>
            <a:ext cx="8448939" cy="4752528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67776"/>
            <a:ext cx="936104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385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Papua New Guinea Human Resource Institute Inc.</vt:lpstr>
      <vt:lpstr>Income Statement 2017</vt:lpstr>
      <vt:lpstr>PowerPoint Presentation</vt:lpstr>
      <vt:lpstr>Accumulated Funds 2017</vt:lpstr>
      <vt:lpstr>Balance  Sheet 2017</vt:lpstr>
      <vt:lpstr>Statement of Cash Flow 2017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DrEye VJ Laka</dc:creator>
  <cp:lastModifiedBy>DrEye VJ Laka</cp:lastModifiedBy>
  <cp:revision>25</cp:revision>
  <dcterms:created xsi:type="dcterms:W3CDTF">2018-05-16T11:26:48Z</dcterms:created>
  <dcterms:modified xsi:type="dcterms:W3CDTF">2018-05-16T22:34:27Z</dcterms:modified>
</cp:coreProperties>
</file>