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notesMasterIdLst>
    <p:notesMasterId r:id="rId12"/>
  </p:notesMasterIdLst>
  <p:sldIdLst>
    <p:sldId id="256" r:id="rId4"/>
    <p:sldId id="257" r:id="rId5"/>
    <p:sldId id="262" r:id="rId6"/>
    <p:sldId id="263" r:id="rId7"/>
    <p:sldId id="259" r:id="rId8"/>
    <p:sldId id="261" r:id="rId9"/>
    <p:sldId id="26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18" autoAdjust="0"/>
  </p:normalViewPr>
  <p:slideViewPr>
    <p:cSldViewPr>
      <p:cViewPr varScale="1">
        <p:scale>
          <a:sx n="53" d="100"/>
          <a:sy n="53" d="100"/>
        </p:scale>
        <p:origin x="1896" y="72"/>
      </p:cViewPr>
      <p:guideLst>
        <p:guide orient="horz" pos="2160"/>
        <p:guide pos="2880"/>
      </p:guideLst>
    </p:cSldViewPr>
  </p:slideViewPr>
  <p:notesTextViewPr>
    <p:cViewPr>
      <p:scale>
        <a:sx n="1" d="1"/>
        <a:sy n="1" d="1"/>
      </p:scale>
      <p:origin x="0" y="-420"/>
    </p:cViewPr>
  </p:notesTextViewPr>
  <p:notesViewPr>
    <p:cSldViewPr>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5CE56-DADD-436D-963C-FBBD7B3F9B17}" type="doc">
      <dgm:prSet loTypeId="urn:microsoft.com/office/officeart/2005/8/layout/pyramid2" loCatId="pyramid" qsTypeId="urn:microsoft.com/office/officeart/2005/8/quickstyle/simple1" qsCatId="simple" csTypeId="urn:microsoft.com/office/officeart/2005/8/colors/accent1_2" csCatId="accent1" phldr="1"/>
      <dgm:spPr/>
    </dgm:pt>
    <dgm:pt modelId="{ABC537C6-AB51-4561-862A-5DD1978B958F}">
      <dgm:prSet phldrT="[Text]"/>
      <dgm:spPr/>
      <dgm:t>
        <a:bodyPr/>
        <a:lstStyle/>
        <a:p>
          <a:r>
            <a:rPr lang="en-AU" dirty="0" smtClean="0"/>
            <a:t>Vision</a:t>
          </a:r>
          <a:endParaRPr lang="en-AU" dirty="0"/>
        </a:p>
      </dgm:t>
    </dgm:pt>
    <dgm:pt modelId="{6A0357AE-20AF-4AB3-92AE-9B6FD092A468}" type="parTrans" cxnId="{3DCC2233-A28F-409F-A60D-F1664AB065DF}">
      <dgm:prSet/>
      <dgm:spPr/>
      <dgm:t>
        <a:bodyPr/>
        <a:lstStyle/>
        <a:p>
          <a:endParaRPr lang="en-AU"/>
        </a:p>
      </dgm:t>
    </dgm:pt>
    <dgm:pt modelId="{0EFBA9A9-B93C-4F77-978A-B582733E14CE}" type="sibTrans" cxnId="{3DCC2233-A28F-409F-A60D-F1664AB065DF}">
      <dgm:prSet/>
      <dgm:spPr/>
      <dgm:t>
        <a:bodyPr/>
        <a:lstStyle/>
        <a:p>
          <a:endParaRPr lang="en-AU"/>
        </a:p>
      </dgm:t>
    </dgm:pt>
    <dgm:pt modelId="{77FFAA56-1763-4644-902C-0121AF7DA0BB}">
      <dgm:prSet phldrT="[Text]"/>
      <dgm:spPr/>
      <dgm:t>
        <a:bodyPr/>
        <a:lstStyle/>
        <a:p>
          <a:r>
            <a:rPr lang="en-AU" b="1" dirty="0" smtClean="0"/>
            <a:t>Strategy 8: </a:t>
          </a:r>
        </a:p>
        <a:p>
          <a:r>
            <a:rPr lang="en-AU" b="1" i="1" dirty="0" smtClean="0"/>
            <a:t>Our way</a:t>
          </a:r>
          <a:endParaRPr lang="en-AU" b="1" i="1" dirty="0"/>
        </a:p>
      </dgm:t>
    </dgm:pt>
    <dgm:pt modelId="{098B4266-9F8A-49DD-A650-DDB0C9094FBF}" type="parTrans" cxnId="{3C6F0176-7AA2-4D2A-A3F1-0ABEF7E24F66}">
      <dgm:prSet/>
      <dgm:spPr/>
      <dgm:t>
        <a:bodyPr/>
        <a:lstStyle/>
        <a:p>
          <a:endParaRPr lang="en-AU"/>
        </a:p>
      </dgm:t>
    </dgm:pt>
    <dgm:pt modelId="{4C3C9631-801D-42F4-86B3-3EFC1EA68F10}" type="sibTrans" cxnId="{3C6F0176-7AA2-4D2A-A3F1-0ABEF7E24F66}">
      <dgm:prSet/>
      <dgm:spPr/>
      <dgm:t>
        <a:bodyPr/>
        <a:lstStyle/>
        <a:p>
          <a:endParaRPr lang="en-AU"/>
        </a:p>
      </dgm:t>
    </dgm:pt>
    <dgm:pt modelId="{913E33F6-D25D-41F5-9837-95A2E721EE39}">
      <dgm:prSet phldrT="[Text]"/>
      <dgm:spPr/>
      <dgm:t>
        <a:bodyPr/>
        <a:lstStyle/>
        <a:p>
          <a:r>
            <a:rPr lang="en-AU" b="1" dirty="0" smtClean="0"/>
            <a:t>Institutionalising </a:t>
          </a:r>
          <a:r>
            <a:rPr lang="en-AU" b="1" i="1" dirty="0" smtClean="0"/>
            <a:t>Our Way</a:t>
          </a:r>
          <a:endParaRPr lang="en-AU" b="1" i="1" dirty="0"/>
        </a:p>
      </dgm:t>
    </dgm:pt>
    <dgm:pt modelId="{57C3694C-BF67-437A-AE22-C3B77A72152B}" type="parTrans" cxnId="{F62523D2-2AC2-45EB-9AB2-551DEA232608}">
      <dgm:prSet/>
      <dgm:spPr/>
      <dgm:t>
        <a:bodyPr/>
        <a:lstStyle/>
        <a:p>
          <a:endParaRPr lang="en-AU"/>
        </a:p>
      </dgm:t>
    </dgm:pt>
    <dgm:pt modelId="{A47DA156-CEF4-4D7D-A73D-CBB3E5DC5731}" type="sibTrans" cxnId="{F62523D2-2AC2-45EB-9AB2-551DEA232608}">
      <dgm:prSet/>
      <dgm:spPr/>
      <dgm:t>
        <a:bodyPr/>
        <a:lstStyle/>
        <a:p>
          <a:endParaRPr lang="en-AU"/>
        </a:p>
      </dgm:t>
    </dgm:pt>
    <dgm:pt modelId="{F4CA7F3F-BA9B-4A10-B61C-03B536B30639}">
      <dgm:prSet phldrT="[Text]"/>
      <dgm:spPr/>
      <dgm:t>
        <a:bodyPr/>
        <a:lstStyle/>
        <a:p>
          <a:r>
            <a:rPr lang="en-AU" i="0" dirty="0" smtClean="0"/>
            <a:t>Leadership Framework</a:t>
          </a:r>
          <a:endParaRPr lang="en-AU" i="0" dirty="0"/>
        </a:p>
      </dgm:t>
    </dgm:pt>
    <dgm:pt modelId="{D0246596-5BA5-426D-8922-06AFFD8DDFD5}" type="parTrans" cxnId="{D5E4C80A-4C29-4EF9-9F59-4D1B89E2E993}">
      <dgm:prSet/>
      <dgm:spPr/>
      <dgm:t>
        <a:bodyPr/>
        <a:lstStyle/>
        <a:p>
          <a:endParaRPr lang="en-AU"/>
        </a:p>
      </dgm:t>
    </dgm:pt>
    <dgm:pt modelId="{CA9099E9-F2A5-4D36-B9D3-22C8B39E261A}" type="sibTrans" cxnId="{D5E4C80A-4C29-4EF9-9F59-4D1B89E2E993}">
      <dgm:prSet/>
      <dgm:spPr/>
      <dgm:t>
        <a:bodyPr/>
        <a:lstStyle/>
        <a:p>
          <a:endParaRPr lang="en-AU"/>
        </a:p>
      </dgm:t>
    </dgm:pt>
    <dgm:pt modelId="{BEEE4BC2-919D-403F-8746-F2582756F1D6}">
      <dgm:prSet phldrT="[Text]"/>
      <dgm:spPr/>
      <dgm:t>
        <a:bodyPr/>
        <a:lstStyle/>
        <a:p>
          <a:r>
            <a:rPr lang="en-AU" i="0" dirty="0" smtClean="0"/>
            <a:t>Behaviours</a:t>
          </a:r>
          <a:endParaRPr lang="en-AU" i="0" dirty="0"/>
        </a:p>
      </dgm:t>
    </dgm:pt>
    <dgm:pt modelId="{016250FC-FAB1-4872-B35B-41AFAEAD896E}" type="parTrans" cxnId="{2BC2886F-457A-4ACB-9056-4BD7DDC4093D}">
      <dgm:prSet/>
      <dgm:spPr/>
      <dgm:t>
        <a:bodyPr/>
        <a:lstStyle/>
        <a:p>
          <a:endParaRPr lang="en-AU"/>
        </a:p>
      </dgm:t>
    </dgm:pt>
    <dgm:pt modelId="{A2B6EF98-3EC4-4E6A-8FFE-35B80A434185}" type="sibTrans" cxnId="{2BC2886F-457A-4ACB-9056-4BD7DDC4093D}">
      <dgm:prSet/>
      <dgm:spPr/>
      <dgm:t>
        <a:bodyPr/>
        <a:lstStyle/>
        <a:p>
          <a:endParaRPr lang="en-AU"/>
        </a:p>
      </dgm:t>
    </dgm:pt>
    <dgm:pt modelId="{40065884-D303-4732-AC27-E3B00A02754A}" type="pres">
      <dgm:prSet presAssocID="{5955CE56-DADD-436D-963C-FBBD7B3F9B17}" presName="compositeShape" presStyleCnt="0">
        <dgm:presLayoutVars>
          <dgm:dir/>
          <dgm:resizeHandles/>
        </dgm:presLayoutVars>
      </dgm:prSet>
      <dgm:spPr/>
    </dgm:pt>
    <dgm:pt modelId="{9CE1B9AF-E2E3-4EF4-82F0-84AFCB0E9E0E}" type="pres">
      <dgm:prSet presAssocID="{5955CE56-DADD-436D-963C-FBBD7B3F9B17}" presName="pyramid" presStyleLbl="node1" presStyleIdx="0" presStyleCnt="1"/>
      <dgm:spPr/>
    </dgm:pt>
    <dgm:pt modelId="{9904957B-B789-4D9E-8C94-9FEE2F02F26C}" type="pres">
      <dgm:prSet presAssocID="{5955CE56-DADD-436D-963C-FBBD7B3F9B17}" presName="theList" presStyleCnt="0"/>
      <dgm:spPr/>
    </dgm:pt>
    <dgm:pt modelId="{3D3D7B95-B05F-4034-80D5-6BA0E89ECA25}" type="pres">
      <dgm:prSet presAssocID="{ABC537C6-AB51-4561-862A-5DD1978B958F}" presName="aNode" presStyleLbl="fgAcc1" presStyleIdx="0" presStyleCnt="5">
        <dgm:presLayoutVars>
          <dgm:bulletEnabled val="1"/>
        </dgm:presLayoutVars>
      </dgm:prSet>
      <dgm:spPr/>
      <dgm:t>
        <a:bodyPr/>
        <a:lstStyle/>
        <a:p>
          <a:endParaRPr lang="en-AU"/>
        </a:p>
      </dgm:t>
    </dgm:pt>
    <dgm:pt modelId="{21D9256A-243E-4079-93B8-BBBDDABECFD2}" type="pres">
      <dgm:prSet presAssocID="{ABC537C6-AB51-4561-862A-5DD1978B958F}" presName="aSpace" presStyleCnt="0"/>
      <dgm:spPr/>
    </dgm:pt>
    <dgm:pt modelId="{C569840C-B336-4824-875E-A7EF02D4B2A0}" type="pres">
      <dgm:prSet presAssocID="{77FFAA56-1763-4644-902C-0121AF7DA0BB}" presName="aNode" presStyleLbl="fgAcc1" presStyleIdx="1" presStyleCnt="5">
        <dgm:presLayoutVars>
          <dgm:bulletEnabled val="1"/>
        </dgm:presLayoutVars>
      </dgm:prSet>
      <dgm:spPr/>
      <dgm:t>
        <a:bodyPr/>
        <a:lstStyle/>
        <a:p>
          <a:endParaRPr lang="en-AU"/>
        </a:p>
      </dgm:t>
    </dgm:pt>
    <dgm:pt modelId="{3AFFCF8A-3D7C-4995-A46A-E1AC0B7529F9}" type="pres">
      <dgm:prSet presAssocID="{77FFAA56-1763-4644-902C-0121AF7DA0BB}" presName="aSpace" presStyleCnt="0"/>
      <dgm:spPr/>
    </dgm:pt>
    <dgm:pt modelId="{00B59638-A189-4E6A-8AF9-2CB38A817B12}" type="pres">
      <dgm:prSet presAssocID="{913E33F6-D25D-41F5-9837-95A2E721EE39}" presName="aNode" presStyleLbl="fgAcc1" presStyleIdx="2" presStyleCnt="5">
        <dgm:presLayoutVars>
          <dgm:bulletEnabled val="1"/>
        </dgm:presLayoutVars>
      </dgm:prSet>
      <dgm:spPr/>
      <dgm:t>
        <a:bodyPr/>
        <a:lstStyle/>
        <a:p>
          <a:endParaRPr lang="en-AU"/>
        </a:p>
      </dgm:t>
    </dgm:pt>
    <dgm:pt modelId="{3E7AB4BE-9570-488A-8967-C0E913CD1FC4}" type="pres">
      <dgm:prSet presAssocID="{913E33F6-D25D-41F5-9837-95A2E721EE39}" presName="aSpace" presStyleCnt="0"/>
      <dgm:spPr/>
    </dgm:pt>
    <dgm:pt modelId="{A859D03D-3E43-4C79-B0C4-FA1C013B8100}" type="pres">
      <dgm:prSet presAssocID="{F4CA7F3F-BA9B-4A10-B61C-03B536B30639}" presName="aNode" presStyleLbl="fgAcc1" presStyleIdx="3" presStyleCnt="5">
        <dgm:presLayoutVars>
          <dgm:bulletEnabled val="1"/>
        </dgm:presLayoutVars>
      </dgm:prSet>
      <dgm:spPr/>
      <dgm:t>
        <a:bodyPr/>
        <a:lstStyle/>
        <a:p>
          <a:endParaRPr lang="en-AU"/>
        </a:p>
      </dgm:t>
    </dgm:pt>
    <dgm:pt modelId="{6A181F60-ED9D-4D6E-A165-88F8E7D7D683}" type="pres">
      <dgm:prSet presAssocID="{F4CA7F3F-BA9B-4A10-B61C-03B536B30639}" presName="aSpace" presStyleCnt="0"/>
      <dgm:spPr/>
    </dgm:pt>
    <dgm:pt modelId="{A2648A20-7CF1-4118-A63E-260EB590C006}" type="pres">
      <dgm:prSet presAssocID="{BEEE4BC2-919D-403F-8746-F2582756F1D6}" presName="aNode" presStyleLbl="fgAcc1" presStyleIdx="4" presStyleCnt="5">
        <dgm:presLayoutVars>
          <dgm:bulletEnabled val="1"/>
        </dgm:presLayoutVars>
      </dgm:prSet>
      <dgm:spPr/>
      <dgm:t>
        <a:bodyPr/>
        <a:lstStyle/>
        <a:p>
          <a:endParaRPr lang="en-AU"/>
        </a:p>
      </dgm:t>
    </dgm:pt>
    <dgm:pt modelId="{D55B98D1-E905-467C-9611-0C91EB989A1B}" type="pres">
      <dgm:prSet presAssocID="{BEEE4BC2-919D-403F-8746-F2582756F1D6}" presName="aSpace" presStyleCnt="0"/>
      <dgm:spPr/>
    </dgm:pt>
  </dgm:ptLst>
  <dgm:cxnLst>
    <dgm:cxn modelId="{FF2AE8EF-764B-4167-8F95-205F303D6F05}" type="presOf" srcId="{77FFAA56-1763-4644-902C-0121AF7DA0BB}" destId="{C569840C-B336-4824-875E-A7EF02D4B2A0}" srcOrd="0" destOrd="0" presId="urn:microsoft.com/office/officeart/2005/8/layout/pyramid2"/>
    <dgm:cxn modelId="{3DCC2233-A28F-409F-A60D-F1664AB065DF}" srcId="{5955CE56-DADD-436D-963C-FBBD7B3F9B17}" destId="{ABC537C6-AB51-4561-862A-5DD1978B958F}" srcOrd="0" destOrd="0" parTransId="{6A0357AE-20AF-4AB3-92AE-9B6FD092A468}" sibTransId="{0EFBA9A9-B93C-4F77-978A-B582733E14CE}"/>
    <dgm:cxn modelId="{A35E516F-DA0B-47E8-8593-1997971BACA2}" type="presOf" srcId="{913E33F6-D25D-41F5-9837-95A2E721EE39}" destId="{00B59638-A189-4E6A-8AF9-2CB38A817B12}" srcOrd="0" destOrd="0" presId="urn:microsoft.com/office/officeart/2005/8/layout/pyramid2"/>
    <dgm:cxn modelId="{2BC2886F-457A-4ACB-9056-4BD7DDC4093D}" srcId="{5955CE56-DADD-436D-963C-FBBD7B3F9B17}" destId="{BEEE4BC2-919D-403F-8746-F2582756F1D6}" srcOrd="4" destOrd="0" parTransId="{016250FC-FAB1-4872-B35B-41AFAEAD896E}" sibTransId="{A2B6EF98-3EC4-4E6A-8FFE-35B80A434185}"/>
    <dgm:cxn modelId="{D037CD95-D24D-42B4-A28A-837A9D27A8C7}" type="presOf" srcId="{ABC537C6-AB51-4561-862A-5DD1978B958F}" destId="{3D3D7B95-B05F-4034-80D5-6BA0E89ECA25}" srcOrd="0" destOrd="0" presId="urn:microsoft.com/office/officeart/2005/8/layout/pyramid2"/>
    <dgm:cxn modelId="{BC79BAA4-C0C3-4447-ACD8-C0EB5949D425}" type="presOf" srcId="{F4CA7F3F-BA9B-4A10-B61C-03B536B30639}" destId="{A859D03D-3E43-4C79-B0C4-FA1C013B8100}" srcOrd="0" destOrd="0" presId="urn:microsoft.com/office/officeart/2005/8/layout/pyramid2"/>
    <dgm:cxn modelId="{D5E4C80A-4C29-4EF9-9F59-4D1B89E2E993}" srcId="{5955CE56-DADD-436D-963C-FBBD7B3F9B17}" destId="{F4CA7F3F-BA9B-4A10-B61C-03B536B30639}" srcOrd="3" destOrd="0" parTransId="{D0246596-5BA5-426D-8922-06AFFD8DDFD5}" sibTransId="{CA9099E9-F2A5-4D36-B9D3-22C8B39E261A}"/>
    <dgm:cxn modelId="{AD38564F-522A-4066-B499-40B980DD38E0}" type="presOf" srcId="{5955CE56-DADD-436D-963C-FBBD7B3F9B17}" destId="{40065884-D303-4732-AC27-E3B00A02754A}" srcOrd="0" destOrd="0" presId="urn:microsoft.com/office/officeart/2005/8/layout/pyramid2"/>
    <dgm:cxn modelId="{3C6F0176-7AA2-4D2A-A3F1-0ABEF7E24F66}" srcId="{5955CE56-DADD-436D-963C-FBBD7B3F9B17}" destId="{77FFAA56-1763-4644-902C-0121AF7DA0BB}" srcOrd="1" destOrd="0" parTransId="{098B4266-9F8A-49DD-A650-DDB0C9094FBF}" sibTransId="{4C3C9631-801D-42F4-86B3-3EFC1EA68F10}"/>
    <dgm:cxn modelId="{FA8DCC21-E546-476D-988C-D7986B5402F4}" type="presOf" srcId="{BEEE4BC2-919D-403F-8746-F2582756F1D6}" destId="{A2648A20-7CF1-4118-A63E-260EB590C006}" srcOrd="0" destOrd="0" presId="urn:microsoft.com/office/officeart/2005/8/layout/pyramid2"/>
    <dgm:cxn modelId="{F62523D2-2AC2-45EB-9AB2-551DEA232608}" srcId="{5955CE56-DADD-436D-963C-FBBD7B3F9B17}" destId="{913E33F6-D25D-41F5-9837-95A2E721EE39}" srcOrd="2" destOrd="0" parTransId="{57C3694C-BF67-437A-AE22-C3B77A72152B}" sibTransId="{A47DA156-CEF4-4D7D-A73D-CBB3E5DC5731}"/>
    <dgm:cxn modelId="{540368ED-5818-4934-BC52-C6189F37F5F9}" type="presParOf" srcId="{40065884-D303-4732-AC27-E3B00A02754A}" destId="{9CE1B9AF-E2E3-4EF4-82F0-84AFCB0E9E0E}" srcOrd="0" destOrd="0" presId="urn:microsoft.com/office/officeart/2005/8/layout/pyramid2"/>
    <dgm:cxn modelId="{1D0D5C0D-04ED-4DD4-A3DE-FA2807BD5E0A}" type="presParOf" srcId="{40065884-D303-4732-AC27-E3B00A02754A}" destId="{9904957B-B789-4D9E-8C94-9FEE2F02F26C}" srcOrd="1" destOrd="0" presId="urn:microsoft.com/office/officeart/2005/8/layout/pyramid2"/>
    <dgm:cxn modelId="{15A6AEE8-C4E1-46A6-BFED-567DD2B8DCB8}" type="presParOf" srcId="{9904957B-B789-4D9E-8C94-9FEE2F02F26C}" destId="{3D3D7B95-B05F-4034-80D5-6BA0E89ECA25}" srcOrd="0" destOrd="0" presId="urn:microsoft.com/office/officeart/2005/8/layout/pyramid2"/>
    <dgm:cxn modelId="{53D60A99-1F71-47D2-8B74-C86436F554A5}" type="presParOf" srcId="{9904957B-B789-4D9E-8C94-9FEE2F02F26C}" destId="{21D9256A-243E-4079-93B8-BBBDDABECFD2}" srcOrd="1" destOrd="0" presId="urn:microsoft.com/office/officeart/2005/8/layout/pyramid2"/>
    <dgm:cxn modelId="{8BF07536-27D5-4949-9F54-A25FCB9DD307}" type="presParOf" srcId="{9904957B-B789-4D9E-8C94-9FEE2F02F26C}" destId="{C569840C-B336-4824-875E-A7EF02D4B2A0}" srcOrd="2" destOrd="0" presId="urn:microsoft.com/office/officeart/2005/8/layout/pyramid2"/>
    <dgm:cxn modelId="{29079F9D-E408-459D-A646-EBBE43228B0F}" type="presParOf" srcId="{9904957B-B789-4D9E-8C94-9FEE2F02F26C}" destId="{3AFFCF8A-3D7C-4995-A46A-E1AC0B7529F9}" srcOrd="3" destOrd="0" presId="urn:microsoft.com/office/officeart/2005/8/layout/pyramid2"/>
    <dgm:cxn modelId="{7BA1EAD2-EE76-45A6-98C3-7FB45CA83F56}" type="presParOf" srcId="{9904957B-B789-4D9E-8C94-9FEE2F02F26C}" destId="{00B59638-A189-4E6A-8AF9-2CB38A817B12}" srcOrd="4" destOrd="0" presId="urn:microsoft.com/office/officeart/2005/8/layout/pyramid2"/>
    <dgm:cxn modelId="{9A7C636F-6825-4F7F-BFBD-E57C1ADBA4AB}" type="presParOf" srcId="{9904957B-B789-4D9E-8C94-9FEE2F02F26C}" destId="{3E7AB4BE-9570-488A-8967-C0E913CD1FC4}" srcOrd="5" destOrd="0" presId="urn:microsoft.com/office/officeart/2005/8/layout/pyramid2"/>
    <dgm:cxn modelId="{39595F1B-E708-4092-A3E1-385D2705A77B}" type="presParOf" srcId="{9904957B-B789-4D9E-8C94-9FEE2F02F26C}" destId="{A859D03D-3E43-4C79-B0C4-FA1C013B8100}" srcOrd="6" destOrd="0" presId="urn:microsoft.com/office/officeart/2005/8/layout/pyramid2"/>
    <dgm:cxn modelId="{F790DCB0-76A1-43A1-AF63-551EB235A207}" type="presParOf" srcId="{9904957B-B789-4D9E-8C94-9FEE2F02F26C}" destId="{6A181F60-ED9D-4D6E-A165-88F8E7D7D683}" srcOrd="7" destOrd="0" presId="urn:microsoft.com/office/officeart/2005/8/layout/pyramid2"/>
    <dgm:cxn modelId="{368E667B-F75C-4AF5-A4B8-7B1BEFD69EA5}" type="presParOf" srcId="{9904957B-B789-4D9E-8C94-9FEE2F02F26C}" destId="{A2648A20-7CF1-4118-A63E-260EB590C006}" srcOrd="8" destOrd="0" presId="urn:microsoft.com/office/officeart/2005/8/layout/pyramid2"/>
    <dgm:cxn modelId="{F7FB7081-89EE-483E-850B-7F92E19361B7}" type="presParOf" srcId="{9904957B-B789-4D9E-8C94-9FEE2F02F26C}" destId="{D55B98D1-E905-467C-9611-0C91EB989A1B}"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1B9AF-E2E3-4EF4-82F0-84AFCB0E9E0E}">
      <dsp:nvSpPr>
        <dsp:cNvPr id="0" name=""/>
        <dsp:cNvSpPr/>
      </dsp:nvSpPr>
      <dsp:spPr>
        <a:xfrm>
          <a:off x="1026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D7B95-B05F-4034-80D5-6BA0E89ECA25}">
      <dsp:nvSpPr>
        <dsp:cNvPr id="0" name=""/>
        <dsp:cNvSpPr/>
      </dsp:nvSpPr>
      <dsp:spPr>
        <a:xfrm>
          <a:off x="2365652" y="453038"/>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t>Vision</a:t>
          </a:r>
          <a:endParaRPr lang="en-AU" sz="1400" kern="1200" dirty="0"/>
        </a:p>
      </dsp:txBody>
      <dsp:txXfrm>
        <a:off x="2397067" y="484453"/>
        <a:ext cx="2879045" cy="580705"/>
      </dsp:txXfrm>
    </dsp:sp>
    <dsp:sp modelId="{C569840C-B336-4824-875E-A7EF02D4B2A0}">
      <dsp:nvSpPr>
        <dsp:cNvPr id="0" name=""/>
        <dsp:cNvSpPr/>
      </dsp:nvSpPr>
      <dsp:spPr>
        <a:xfrm>
          <a:off x="2365652" y="1177015"/>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b="1" kern="1200" dirty="0" smtClean="0"/>
            <a:t>Strategy 8: </a:t>
          </a:r>
        </a:p>
        <a:p>
          <a:pPr lvl="0" algn="ctr" defTabSz="622300">
            <a:lnSpc>
              <a:spcPct val="90000"/>
            </a:lnSpc>
            <a:spcBef>
              <a:spcPct val="0"/>
            </a:spcBef>
            <a:spcAft>
              <a:spcPct val="35000"/>
            </a:spcAft>
          </a:pPr>
          <a:r>
            <a:rPr lang="en-AU" sz="1400" b="1" i="1" kern="1200" dirty="0" smtClean="0"/>
            <a:t>Our way</a:t>
          </a:r>
          <a:endParaRPr lang="en-AU" sz="1400" b="1" i="1" kern="1200" dirty="0"/>
        </a:p>
      </dsp:txBody>
      <dsp:txXfrm>
        <a:off x="2397067" y="1208430"/>
        <a:ext cx="2879045" cy="580705"/>
      </dsp:txXfrm>
    </dsp:sp>
    <dsp:sp modelId="{00B59638-A189-4E6A-8AF9-2CB38A817B12}">
      <dsp:nvSpPr>
        <dsp:cNvPr id="0" name=""/>
        <dsp:cNvSpPr/>
      </dsp:nvSpPr>
      <dsp:spPr>
        <a:xfrm>
          <a:off x="2365652" y="1900992"/>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b="1" kern="1200" dirty="0" smtClean="0"/>
            <a:t>Institutionalising </a:t>
          </a:r>
          <a:r>
            <a:rPr lang="en-AU" sz="1400" b="1" i="1" kern="1200" dirty="0" smtClean="0"/>
            <a:t>Our Way</a:t>
          </a:r>
          <a:endParaRPr lang="en-AU" sz="1400" b="1" i="1" kern="1200" dirty="0"/>
        </a:p>
      </dsp:txBody>
      <dsp:txXfrm>
        <a:off x="2397067" y="1932407"/>
        <a:ext cx="2879045" cy="580705"/>
      </dsp:txXfrm>
    </dsp:sp>
    <dsp:sp modelId="{A859D03D-3E43-4C79-B0C4-FA1C013B8100}">
      <dsp:nvSpPr>
        <dsp:cNvPr id="0" name=""/>
        <dsp:cNvSpPr/>
      </dsp:nvSpPr>
      <dsp:spPr>
        <a:xfrm>
          <a:off x="2365652" y="2624970"/>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i="0" kern="1200" dirty="0" smtClean="0"/>
            <a:t>Leadership Framework</a:t>
          </a:r>
          <a:endParaRPr lang="en-AU" sz="1400" i="0" kern="1200" dirty="0"/>
        </a:p>
      </dsp:txBody>
      <dsp:txXfrm>
        <a:off x="2397067" y="2656385"/>
        <a:ext cx="2879045" cy="580705"/>
      </dsp:txXfrm>
    </dsp:sp>
    <dsp:sp modelId="{A2648A20-7CF1-4118-A63E-260EB590C006}">
      <dsp:nvSpPr>
        <dsp:cNvPr id="0" name=""/>
        <dsp:cNvSpPr/>
      </dsp:nvSpPr>
      <dsp:spPr>
        <a:xfrm>
          <a:off x="2365652" y="3348947"/>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i="0" kern="1200" dirty="0" smtClean="0"/>
            <a:t>Behaviours</a:t>
          </a:r>
          <a:endParaRPr lang="en-AU" sz="1400" i="0" kern="1200" dirty="0"/>
        </a:p>
      </dsp:txBody>
      <dsp:txXfrm>
        <a:off x="2397067" y="3380362"/>
        <a:ext cx="2879045" cy="5807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27E00-F54B-41A9-9022-64196DCD66B8}" type="datetimeFigureOut">
              <a:rPr lang="en-AU" smtClean="0"/>
              <a:t>15/05/2018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A073-6AB0-4B26-9F59-D6F8781045B1}" type="slidenum">
              <a:rPr lang="en-AU" smtClean="0"/>
              <a:t>‹#›</a:t>
            </a:fld>
            <a:endParaRPr lang="en-AU"/>
          </a:p>
        </p:txBody>
      </p:sp>
    </p:spTree>
    <p:extLst>
      <p:ext uri="{BB962C8B-B14F-4D97-AF65-F5344CB8AC3E}">
        <p14:creationId xmlns:p14="http://schemas.microsoft.com/office/powerpoint/2010/main" val="383275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 min</a:t>
            </a:r>
          </a:p>
          <a:p>
            <a:endParaRPr lang="en-AU" dirty="0" smtClean="0"/>
          </a:p>
          <a:p>
            <a:endParaRPr lang="en-AU" dirty="0" smtClean="0"/>
          </a:p>
          <a:p>
            <a:r>
              <a:rPr lang="en-AU" dirty="0" smtClean="0"/>
              <a:t>THIS</a:t>
            </a:r>
            <a:r>
              <a:rPr lang="en-AU" baseline="0" dirty="0" smtClean="0"/>
              <a:t> IS A GUIDANCE SLIDE PACK TO GUIDE REPORTS ON THE ELT AGREED BUSINESS MODEL.</a:t>
            </a:r>
          </a:p>
          <a:p>
            <a:r>
              <a:rPr lang="en-AU" baseline="0" dirty="0" smtClean="0"/>
              <a:t>IT COVERS:</a:t>
            </a:r>
          </a:p>
          <a:p>
            <a:pPr marL="228600" indent="-228600">
              <a:buAutoNum type="arabicPeriod"/>
            </a:pPr>
            <a:r>
              <a:rPr lang="en-AU" baseline="0" dirty="0" smtClean="0"/>
              <a:t>WHERE DOES OUR WAY FIT INTO THE STRATEGIC PLAN AS INITIATIVE 8</a:t>
            </a:r>
          </a:p>
          <a:p>
            <a:pPr marL="228600" indent="-228600">
              <a:buAutoNum type="arabicPeriod"/>
            </a:pPr>
            <a:r>
              <a:rPr lang="en-AU" baseline="0" dirty="0" smtClean="0"/>
              <a:t>WHERE THE LEADERSHIP FRAMEWORK FITS AS A COMPONENT OF OUR WAY </a:t>
            </a:r>
          </a:p>
          <a:p>
            <a:pPr marL="228600" indent="-228600">
              <a:buAutoNum type="arabicPeriod"/>
            </a:pPr>
            <a:r>
              <a:rPr lang="en-AU" baseline="0" dirty="0" smtClean="0"/>
              <a:t>AND HOW THE BEHAVIOURS FITS AS THE ESSENTIAL BUILDING BLOCK OF FUTURE SUCCESS  (Noting that in a local context it needs to be seen as an extension of the successful SLEW courses and not another new concept)</a:t>
            </a:r>
          </a:p>
          <a:p>
            <a:pPr marL="228600" indent="-228600">
              <a:buAutoNum type="arabicPeriod"/>
            </a:pPr>
            <a:endParaRPr lang="en-AU" baseline="0" dirty="0" smtClean="0"/>
          </a:p>
          <a:p>
            <a:pPr marL="228600" indent="-228600">
              <a:buAutoNum type="arabicPeriod"/>
            </a:pPr>
            <a:r>
              <a:rPr lang="en-AU" baseline="0" dirty="0" smtClean="0"/>
              <a:t>It is simply how we are going to operate.  </a:t>
            </a:r>
            <a:endParaRPr lang="en-AU" dirty="0"/>
          </a:p>
        </p:txBody>
      </p:sp>
      <p:sp>
        <p:nvSpPr>
          <p:cNvPr id="4" name="Slide Number Placeholder 3"/>
          <p:cNvSpPr>
            <a:spLocks noGrp="1"/>
          </p:cNvSpPr>
          <p:nvPr>
            <p:ph type="sldNum" sz="quarter" idx="10"/>
          </p:nvPr>
        </p:nvSpPr>
        <p:spPr/>
        <p:txBody>
          <a:bodyPr/>
          <a:lstStyle/>
          <a:p>
            <a:fld id="{AEF5A073-6AB0-4B26-9F59-D6F8781045B1}" type="slidenum">
              <a:rPr lang="en-AU" smtClean="0"/>
              <a:t>1</a:t>
            </a:fld>
            <a:endParaRPr lang="en-AU"/>
          </a:p>
        </p:txBody>
      </p:sp>
    </p:spTree>
    <p:extLst>
      <p:ext uri="{BB962C8B-B14F-4D97-AF65-F5344CB8AC3E}">
        <p14:creationId xmlns:p14="http://schemas.microsoft.com/office/powerpoint/2010/main" val="245007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AU" dirty="0" smtClean="0"/>
              <a:t>1 min </a:t>
            </a:r>
          </a:p>
          <a:p>
            <a:endParaRPr lang="en-AU" dirty="0" smtClean="0"/>
          </a:p>
          <a:p>
            <a:r>
              <a:rPr lang="en-AU" dirty="0" smtClean="0"/>
              <a:t>First link is to the company’s vision  and strategic plan,</a:t>
            </a:r>
            <a:r>
              <a:rPr lang="en-AU" baseline="0" dirty="0" smtClean="0"/>
              <a:t> of which OSL has 8.</a:t>
            </a:r>
            <a:endParaRPr lang="en-AU" dirty="0" smtClean="0"/>
          </a:p>
          <a:p>
            <a:endParaRPr lang="en-AU" baseline="0" dirty="0" smtClean="0"/>
          </a:p>
          <a:p>
            <a:r>
              <a:rPr lang="en-AU" dirty="0" smtClean="0"/>
              <a:t>OUR WAY is Initiative</a:t>
            </a:r>
            <a:r>
              <a:rPr lang="en-AU" baseline="0" dirty="0" smtClean="0"/>
              <a:t> 8 in that strategic  plan  (Enhance the organisations capability).  Introduce ‘Our Way’ as the focus of this presentation</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ABCA0B22-E942-459F-AD30-BBE0002546CB}"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140935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AU" dirty="0" smtClean="0"/>
              <a:t>1 min</a:t>
            </a:r>
          </a:p>
          <a:p>
            <a:endParaRPr lang="en-AU" dirty="0" smtClean="0"/>
          </a:p>
          <a:p>
            <a:endParaRPr lang="en-AU" dirty="0" smtClean="0"/>
          </a:p>
          <a:p>
            <a:r>
              <a:rPr lang="en-AU" dirty="0" smtClean="0"/>
              <a:t>Second link is  actions</a:t>
            </a:r>
            <a:r>
              <a:rPr lang="en-AU" baseline="0" dirty="0" smtClean="0"/>
              <a:t> are agreed in the strategic plan that require a system that provides guidance and structure to Supervisors to fulfil the vision and corporate objectives.  </a:t>
            </a:r>
            <a:endParaRPr lang="en-AU" dirty="0" smtClean="0"/>
          </a:p>
          <a:p>
            <a:endParaRPr lang="en-AU" dirty="0" smtClean="0"/>
          </a:p>
          <a:p>
            <a:r>
              <a:rPr lang="en-AU" baseline="0" dirty="0" smtClean="0"/>
              <a:t>Provides clarity and boundaries for subordinates to work within. Removes the ability to use personal  ( </a:t>
            </a:r>
            <a:r>
              <a:rPr lang="en-AU" baseline="0" dirty="0" err="1" smtClean="0"/>
              <a:t>i</a:t>
            </a:r>
            <a:r>
              <a:rPr lang="en-AU" baseline="0" dirty="0" smtClean="0"/>
              <a:t> ) moments of success as  reasons for thinking this is good for this business.</a:t>
            </a:r>
          </a:p>
          <a:p>
            <a:endParaRPr lang="en-AU" baseline="0" dirty="0" smtClean="0"/>
          </a:p>
          <a:p>
            <a:r>
              <a:rPr lang="en-AU" baseline="0" dirty="0" smtClean="0"/>
              <a:t>Focusses people on the needs of the business rather than personal views</a:t>
            </a:r>
          </a:p>
          <a:p>
            <a:endParaRPr lang="en-AU" baseline="0" dirty="0" smtClean="0"/>
          </a:p>
          <a:p>
            <a:r>
              <a:rPr lang="en-AU" baseline="0" dirty="0" smtClean="0"/>
              <a:t> </a:t>
            </a:r>
          </a:p>
          <a:p>
            <a:endParaRPr lang="en-AU" baseline="0" dirty="0" smtClean="0"/>
          </a:p>
          <a:p>
            <a:r>
              <a:rPr lang="en-AU" baseline="0" dirty="0" smtClean="0"/>
              <a:t>  </a:t>
            </a:r>
          </a:p>
          <a:p>
            <a:endParaRPr lang="en-AU" dirty="0"/>
          </a:p>
        </p:txBody>
      </p:sp>
      <p:sp>
        <p:nvSpPr>
          <p:cNvPr id="4" name="Slide Number Placeholder 3"/>
          <p:cNvSpPr>
            <a:spLocks noGrp="1"/>
          </p:cNvSpPr>
          <p:nvPr>
            <p:ph type="sldNum" sz="quarter" idx="10"/>
          </p:nvPr>
        </p:nvSpPr>
        <p:spPr/>
        <p:txBody>
          <a:bodyPr/>
          <a:lstStyle/>
          <a:p>
            <a:fld id="{ABCA0B22-E942-459F-AD30-BBE0002546CB}"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08760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30 seconds</a:t>
            </a:r>
          </a:p>
          <a:p>
            <a:endParaRPr lang="en-AU" dirty="0" smtClean="0"/>
          </a:p>
          <a:p>
            <a:r>
              <a:rPr lang="en-AU" dirty="0" smtClean="0"/>
              <a:t>The Focus of this particular presentation is on Leadership and the skills and behaviours components within that. </a:t>
            </a:r>
            <a:endParaRPr lang="en-AU" dirty="0"/>
          </a:p>
        </p:txBody>
      </p:sp>
      <p:sp>
        <p:nvSpPr>
          <p:cNvPr id="4" name="Slide Number Placeholder 3"/>
          <p:cNvSpPr>
            <a:spLocks noGrp="1"/>
          </p:cNvSpPr>
          <p:nvPr>
            <p:ph type="sldNum" sz="quarter" idx="10"/>
          </p:nvPr>
        </p:nvSpPr>
        <p:spPr/>
        <p:txBody>
          <a:bodyPr/>
          <a:lstStyle/>
          <a:p>
            <a:fld id="{AEF5A073-6AB0-4B26-9F59-D6F8781045B1}" type="slidenum">
              <a:rPr lang="en-AU" smtClean="0"/>
              <a:t>4</a:t>
            </a:fld>
            <a:endParaRPr lang="en-AU"/>
          </a:p>
        </p:txBody>
      </p:sp>
    </p:spTree>
    <p:extLst>
      <p:ext uri="{BB962C8B-B14F-4D97-AF65-F5344CB8AC3E}">
        <p14:creationId xmlns:p14="http://schemas.microsoft.com/office/powerpoint/2010/main" val="62113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 min</a:t>
            </a:r>
          </a:p>
          <a:p>
            <a:endParaRPr lang="en-AU" dirty="0" smtClean="0"/>
          </a:p>
          <a:p>
            <a:r>
              <a:rPr lang="en-AU" dirty="0" smtClean="0"/>
              <a:t>Third Link - Leadership framework is a component of OUR WAY</a:t>
            </a:r>
          </a:p>
          <a:p>
            <a:endParaRPr lang="en-AU" dirty="0" smtClean="0"/>
          </a:p>
          <a:p>
            <a:r>
              <a:rPr lang="en-AU" dirty="0" smtClean="0"/>
              <a:t>YOU CAN EITHER MAKE OR ACQUIRE LEADERS.</a:t>
            </a:r>
            <a:r>
              <a:rPr lang="en-AU" baseline="0" dirty="0" smtClean="0"/>
              <a:t>  WE WANT TO INVEST IN PEOPLE THAT WANT TO PROGRESS.  HIGHEST PERFORMING COMPANIES HAVE LEADERS FROM WITHIN.    </a:t>
            </a:r>
          </a:p>
          <a:p>
            <a:endParaRPr lang="en-AU" baseline="0" dirty="0" smtClean="0"/>
          </a:p>
          <a:p>
            <a:r>
              <a:rPr lang="en-AU" baseline="0" dirty="0" smtClean="0"/>
              <a:t>Disregard the rest and MOVE ON FROM THIS SLIDE.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AEF5A073-6AB0-4B26-9F59-D6F8781045B1}" type="slidenum">
              <a:rPr lang="en-AU" smtClean="0"/>
              <a:t>5</a:t>
            </a:fld>
            <a:endParaRPr lang="en-AU"/>
          </a:p>
        </p:txBody>
      </p:sp>
    </p:spTree>
    <p:extLst>
      <p:ext uri="{BB962C8B-B14F-4D97-AF65-F5344CB8AC3E}">
        <p14:creationId xmlns:p14="http://schemas.microsoft.com/office/powerpoint/2010/main" val="254317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 min</a:t>
            </a:r>
          </a:p>
          <a:p>
            <a:endParaRPr lang="en-AU" dirty="0" smtClean="0"/>
          </a:p>
          <a:p>
            <a:r>
              <a:rPr lang="en-AU" dirty="0" smtClean="0"/>
              <a:t>Fourth LINK  -  BUSINESS AGREED BEHAVIOURS ARE ESSENTIAL TO BUILD A CORNERSTONE</a:t>
            </a:r>
            <a:r>
              <a:rPr lang="en-AU" baseline="0" dirty="0" smtClean="0"/>
              <a:t> FOR FUTURE SUCCESS. </a:t>
            </a:r>
          </a:p>
          <a:p>
            <a:endParaRPr lang="en-AU" baseline="0" dirty="0" smtClean="0"/>
          </a:p>
          <a:p>
            <a:r>
              <a:rPr lang="en-AU" baseline="0" dirty="0" smtClean="0"/>
              <a:t>This isn’t a new concept. We are a successful company that needs to grow.  </a:t>
            </a:r>
          </a:p>
          <a:p>
            <a:r>
              <a:rPr lang="en-AU" baseline="0" dirty="0" smtClean="0"/>
              <a:t>It will be embedded in everything we do.  </a:t>
            </a:r>
          </a:p>
          <a:p>
            <a:r>
              <a:rPr lang="en-AU" baseline="0" dirty="0" smtClean="0"/>
              <a:t>Our Values are core to who OSL is.  THIS IS BOARD ENDORSED </a:t>
            </a:r>
          </a:p>
          <a:p>
            <a:r>
              <a:rPr lang="en-AU" baseline="0" dirty="0" smtClean="0"/>
              <a:t>Our behaviours are essential to building the OSL that is required to achieve the vision and objectives </a:t>
            </a:r>
          </a:p>
          <a:p>
            <a:r>
              <a:rPr lang="en-AU" baseline="0" dirty="0" smtClean="0"/>
              <a:t>Highlight OSL behaviours</a:t>
            </a:r>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AEF5A073-6AB0-4B26-9F59-D6F8781045B1}" type="slidenum">
              <a:rPr lang="en-AU" smtClean="0"/>
              <a:t>6</a:t>
            </a:fld>
            <a:endParaRPr lang="en-AU"/>
          </a:p>
        </p:txBody>
      </p:sp>
    </p:spTree>
    <p:extLst>
      <p:ext uri="{BB962C8B-B14F-4D97-AF65-F5344CB8AC3E}">
        <p14:creationId xmlns:p14="http://schemas.microsoft.com/office/powerpoint/2010/main" val="344232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Just reiterating the hierarchy</a:t>
            </a:r>
            <a:endParaRPr lang="en-AU" dirty="0"/>
          </a:p>
        </p:txBody>
      </p:sp>
      <p:sp>
        <p:nvSpPr>
          <p:cNvPr id="4" name="Slide Number Placeholder 3"/>
          <p:cNvSpPr>
            <a:spLocks noGrp="1"/>
          </p:cNvSpPr>
          <p:nvPr>
            <p:ph type="sldNum" sz="quarter" idx="10"/>
          </p:nvPr>
        </p:nvSpPr>
        <p:spPr/>
        <p:txBody>
          <a:bodyPr/>
          <a:lstStyle/>
          <a:p>
            <a:fld id="{AEF5A073-6AB0-4B26-9F59-D6F8781045B1}" type="slidenum">
              <a:rPr lang="en-AU" smtClean="0"/>
              <a:t>7</a:t>
            </a:fld>
            <a:endParaRPr lang="en-AU"/>
          </a:p>
        </p:txBody>
      </p:sp>
    </p:spTree>
    <p:extLst>
      <p:ext uri="{BB962C8B-B14F-4D97-AF65-F5344CB8AC3E}">
        <p14:creationId xmlns:p14="http://schemas.microsoft.com/office/powerpoint/2010/main" val="401253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FINAL WRAP</a:t>
            </a:r>
          </a:p>
          <a:p>
            <a:r>
              <a:rPr lang="en-AU" dirty="0" smtClean="0"/>
              <a:t>3 min</a:t>
            </a:r>
          </a:p>
          <a:p>
            <a:endParaRPr lang="en-AU" dirty="0" smtClean="0"/>
          </a:p>
          <a:p>
            <a:r>
              <a:rPr lang="en-AU" dirty="0" smtClean="0"/>
              <a:t>A successful company that wants to go places and wants its loyal staff to grow with it. Not just be a part of the success, rather be inspired</a:t>
            </a:r>
            <a:r>
              <a:rPr lang="en-AU" baseline="0" dirty="0" smtClean="0"/>
              <a:t> to create that success and lead from the front. </a:t>
            </a:r>
          </a:p>
          <a:p>
            <a:endParaRPr lang="en-AU" baseline="0" dirty="0" smtClean="0"/>
          </a:p>
          <a:p>
            <a:r>
              <a:rPr lang="en-AU" baseline="0" dirty="0" smtClean="0"/>
              <a:t>Solicit 3 cheers from the team!! </a:t>
            </a:r>
            <a:r>
              <a:rPr lang="en-AU" dirty="0" smtClean="0"/>
              <a:t> </a:t>
            </a:r>
            <a:endParaRPr lang="en-AU" dirty="0"/>
          </a:p>
        </p:txBody>
      </p:sp>
      <p:sp>
        <p:nvSpPr>
          <p:cNvPr id="4" name="Slide Number Placeholder 3"/>
          <p:cNvSpPr>
            <a:spLocks noGrp="1"/>
          </p:cNvSpPr>
          <p:nvPr>
            <p:ph type="sldNum" sz="quarter" idx="10"/>
          </p:nvPr>
        </p:nvSpPr>
        <p:spPr/>
        <p:txBody>
          <a:bodyPr/>
          <a:lstStyle/>
          <a:p>
            <a:fld id="{AEF5A073-6AB0-4B26-9F59-D6F8781045B1}" type="slidenum">
              <a:rPr lang="en-AU" smtClean="0"/>
              <a:t>8</a:t>
            </a:fld>
            <a:endParaRPr lang="en-AU"/>
          </a:p>
        </p:txBody>
      </p:sp>
    </p:spTree>
    <p:extLst>
      <p:ext uri="{BB962C8B-B14F-4D97-AF65-F5344CB8AC3E}">
        <p14:creationId xmlns:p14="http://schemas.microsoft.com/office/powerpoint/2010/main" val="425191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372807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6" name="Slide Number Placeholder 5"/>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111218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6" name="Slide Number Placeholder 5"/>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321211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Title 1">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73016"/>
            <a:ext cx="7704856" cy="1296144"/>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7704856" cy="1440160"/>
          </a:xfrm>
        </p:spPr>
        <p:txBody>
          <a:bodyPr>
            <a:normAutofit/>
          </a:bodyPr>
          <a:lstStyle>
            <a:lvl1pPr>
              <a:defRPr sz="3600"/>
            </a:lvl1pPr>
          </a:lstStyle>
          <a:p>
            <a:r>
              <a:rPr lang="en-US" smtClean="0"/>
              <a:t>Click to edit Master title style</a:t>
            </a:r>
            <a:endParaRPr lang="en-AU" dirty="0"/>
          </a:p>
        </p:txBody>
      </p:sp>
      <p:pic>
        <p:nvPicPr>
          <p:cNvPr id="14" name="Picture 13" descr="Oil Search Logo REVERSE.emf"/>
          <p:cNvPicPr>
            <a:picLocks noChangeAspect="1"/>
          </p:cNvPicPr>
          <p:nvPr userDrawn="1"/>
        </p:nvPicPr>
        <p:blipFill>
          <a:blip r:embed="rId2" cstate="print"/>
          <a:stretch>
            <a:fillRect/>
          </a:stretch>
        </p:blipFill>
        <p:spPr>
          <a:xfrm>
            <a:off x="6516216" y="332656"/>
            <a:ext cx="2160000" cy="1095421"/>
          </a:xfrm>
          <a:prstGeom prst="rect">
            <a:avLst/>
          </a:prstGeom>
        </p:spPr>
      </p:pic>
      <p:sp>
        <p:nvSpPr>
          <p:cNvPr id="6" name="TextBox 5"/>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prstClr val="white"/>
                </a:solidFill>
                <a:ea typeface="Arial" pitchFamily="34" charset="0"/>
                <a:cs typeface="Times New Roman" pitchFamily="18" charset="0"/>
              </a:rPr>
              <a:t>Oil Search Limited</a:t>
            </a:r>
            <a:endParaRPr lang="en-AU" sz="1200" dirty="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prstClr val="white"/>
                </a:solidFill>
                <a:ea typeface="Arial" pitchFamily="34" charset="0"/>
                <a:cs typeface="Times New Roman" pitchFamily="18" charset="0"/>
              </a:rPr>
              <a:t>ARBN 055 079 868</a:t>
            </a:r>
            <a:r>
              <a:rPr lang="en-AU" sz="800" dirty="0">
                <a:solidFill>
                  <a:prstClr val="white"/>
                </a:solidFill>
                <a:cs typeface="Arial" pitchFamily="34" charset="0"/>
              </a:rPr>
              <a:t> </a:t>
            </a:r>
            <a:endParaRPr lang="en-AU" sz="4800" dirty="0">
              <a:solidFill>
                <a:prstClr val="white"/>
              </a:solidFill>
              <a:cs typeface="Arial" pitchFamily="34" charset="0"/>
            </a:endParaRPr>
          </a:p>
        </p:txBody>
      </p:sp>
    </p:spTree>
    <p:extLst>
      <p:ext uri="{BB962C8B-B14F-4D97-AF65-F5344CB8AC3E}">
        <p14:creationId xmlns:p14="http://schemas.microsoft.com/office/powerpoint/2010/main" val="40110286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itle 2">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104" y="5013176"/>
            <a:ext cx="3384376" cy="1008112"/>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5508104" y="1988840"/>
            <a:ext cx="3384376" cy="2880320"/>
          </a:xfrm>
        </p:spPr>
        <p:txBody>
          <a:bodyPr>
            <a:normAutofit/>
          </a:bodyPr>
          <a:lstStyle>
            <a:lvl1pPr>
              <a:defRPr sz="3600"/>
            </a:lvl1pPr>
          </a:lstStyle>
          <a:p>
            <a:r>
              <a:rPr lang="en-US" smtClean="0"/>
              <a:t>Click to edit Master title style</a:t>
            </a:r>
            <a:endParaRPr lang="en-AU" dirty="0"/>
          </a:p>
        </p:txBody>
      </p:sp>
      <p:pic>
        <p:nvPicPr>
          <p:cNvPr id="14" name="Picture 13" descr="Oil Search Logo REVERSE.emf"/>
          <p:cNvPicPr>
            <a:picLocks noChangeAspect="1"/>
          </p:cNvPicPr>
          <p:nvPr userDrawn="1"/>
        </p:nvPicPr>
        <p:blipFill>
          <a:blip r:embed="rId2" cstate="print"/>
          <a:stretch>
            <a:fillRect/>
          </a:stretch>
        </p:blipFill>
        <p:spPr>
          <a:xfrm>
            <a:off x="6516216" y="332656"/>
            <a:ext cx="2160000" cy="1095421"/>
          </a:xfrm>
          <a:prstGeom prst="rect">
            <a:avLst/>
          </a:prstGeom>
        </p:spPr>
      </p:pic>
      <p:sp>
        <p:nvSpPr>
          <p:cNvPr id="7" name="Picture Placeholder 3"/>
          <p:cNvSpPr>
            <a:spLocks noGrp="1"/>
          </p:cNvSpPr>
          <p:nvPr>
            <p:ph type="pic" sz="quarter" idx="10"/>
          </p:nvPr>
        </p:nvSpPr>
        <p:spPr>
          <a:xfrm>
            <a:off x="467544" y="332656"/>
            <a:ext cx="4824536" cy="6192688"/>
          </a:xfrm>
          <a:prstGeom prst="rect">
            <a:avLst/>
          </a:prstGeom>
          <a:noFill/>
          <a:ln w="57150">
            <a:solidFill>
              <a:schemeClr val="tx1"/>
            </a:solidFill>
            <a:miter lim="800000"/>
          </a:ln>
        </p:spPr>
        <p:txBody>
          <a:bodyPr/>
          <a:lstStyle/>
          <a:p>
            <a:r>
              <a:rPr lang="en-US" dirty="0" smtClean="0"/>
              <a:t>Click icon to add picture</a:t>
            </a:r>
            <a:endParaRPr lang="en-AU" dirty="0"/>
          </a:p>
        </p:txBody>
      </p:sp>
      <p:sp>
        <p:nvSpPr>
          <p:cNvPr id="6" name="TextBox 5"/>
          <p:cNvSpPr txBox="1"/>
          <p:nvPr userDrawn="1"/>
        </p:nvSpPr>
        <p:spPr>
          <a:xfrm>
            <a:off x="5508104" y="6237312"/>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prstClr val="white"/>
                </a:solidFill>
                <a:ea typeface="Arial" pitchFamily="34" charset="0"/>
                <a:cs typeface="Times New Roman" pitchFamily="18" charset="0"/>
              </a:rPr>
              <a:t>Oil Search Limited</a:t>
            </a:r>
            <a:endParaRPr lang="en-AU" sz="1200" dirty="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prstClr val="white"/>
                </a:solidFill>
                <a:ea typeface="Arial" pitchFamily="34" charset="0"/>
                <a:cs typeface="Times New Roman" pitchFamily="18" charset="0"/>
              </a:rPr>
              <a:t>ARBN 055 079 868</a:t>
            </a:r>
            <a:r>
              <a:rPr lang="en-AU" sz="800" dirty="0">
                <a:solidFill>
                  <a:prstClr val="white"/>
                </a:solidFill>
                <a:cs typeface="Arial" pitchFamily="34" charset="0"/>
              </a:rPr>
              <a:t> </a:t>
            </a:r>
            <a:endParaRPr lang="en-AU" sz="4800" dirty="0">
              <a:solidFill>
                <a:prstClr val="white"/>
              </a:solidFill>
              <a:cs typeface="Arial" pitchFamily="34" charset="0"/>
            </a:endParaRPr>
          </a:p>
        </p:txBody>
      </p:sp>
    </p:spTree>
    <p:extLst>
      <p:ext uri="{BB962C8B-B14F-4D97-AF65-F5344CB8AC3E}">
        <p14:creationId xmlns:p14="http://schemas.microsoft.com/office/powerpoint/2010/main" val="397907074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itle 3">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628800"/>
            <a:ext cx="5544616" cy="504056"/>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260648"/>
            <a:ext cx="5544616" cy="1224136"/>
          </a:xfrm>
        </p:spPr>
        <p:txBody>
          <a:bodyPr>
            <a:normAutofit/>
          </a:bodyPr>
          <a:lstStyle>
            <a:lvl1pPr>
              <a:defRPr sz="3600"/>
            </a:lvl1pPr>
          </a:lstStyle>
          <a:p>
            <a:r>
              <a:rPr lang="en-US" smtClean="0"/>
              <a:t>Click to edit Master title style</a:t>
            </a:r>
            <a:endParaRPr lang="en-AU" dirty="0"/>
          </a:p>
        </p:txBody>
      </p:sp>
      <p:pic>
        <p:nvPicPr>
          <p:cNvPr id="14" name="Picture 13" descr="Oil Search Logo REVERSE.emf"/>
          <p:cNvPicPr>
            <a:picLocks noChangeAspect="1"/>
          </p:cNvPicPr>
          <p:nvPr userDrawn="1"/>
        </p:nvPicPr>
        <p:blipFill>
          <a:blip r:embed="rId2" cstate="print"/>
          <a:stretch>
            <a:fillRect/>
          </a:stretch>
        </p:blipFill>
        <p:spPr>
          <a:xfrm>
            <a:off x="6516216" y="332656"/>
            <a:ext cx="2160000" cy="1095421"/>
          </a:xfrm>
          <a:prstGeom prst="rect">
            <a:avLst/>
          </a:prstGeom>
        </p:spPr>
      </p:pic>
      <p:sp>
        <p:nvSpPr>
          <p:cNvPr id="7" name="Picture Placeholder 3"/>
          <p:cNvSpPr>
            <a:spLocks noGrp="1"/>
          </p:cNvSpPr>
          <p:nvPr>
            <p:ph type="pic" sz="quarter" idx="10"/>
          </p:nvPr>
        </p:nvSpPr>
        <p:spPr>
          <a:xfrm>
            <a:off x="467544" y="2132856"/>
            <a:ext cx="8208912" cy="4104456"/>
          </a:xfrm>
          <a:prstGeom prst="rect">
            <a:avLst/>
          </a:prstGeom>
          <a:noFill/>
          <a:ln w="57150">
            <a:solidFill>
              <a:schemeClr val="tx1"/>
            </a:solidFill>
            <a:miter lim="800000"/>
          </a:ln>
        </p:spPr>
        <p:txBody>
          <a:bodyPr/>
          <a:lstStyle/>
          <a:p>
            <a:r>
              <a:rPr lang="en-US" dirty="0" smtClean="0"/>
              <a:t>Click icon to add picture</a:t>
            </a:r>
            <a:endParaRPr lang="en-AU" dirty="0"/>
          </a:p>
        </p:txBody>
      </p:sp>
      <p:sp>
        <p:nvSpPr>
          <p:cNvPr id="6" name="TextBox 5"/>
          <p:cNvSpPr txBox="1"/>
          <p:nvPr userDrawn="1"/>
        </p:nvSpPr>
        <p:spPr>
          <a:xfrm>
            <a:off x="467544" y="6381328"/>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prstClr val="white"/>
                </a:solidFill>
                <a:ea typeface="Arial" pitchFamily="34" charset="0"/>
                <a:cs typeface="Times New Roman" pitchFamily="18" charset="0"/>
              </a:rPr>
              <a:t>Oil Search Limited</a:t>
            </a:r>
            <a:endParaRPr lang="en-AU" sz="1200" dirty="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prstClr val="white"/>
                </a:solidFill>
                <a:ea typeface="Arial" pitchFamily="34" charset="0"/>
                <a:cs typeface="Times New Roman" pitchFamily="18" charset="0"/>
              </a:rPr>
              <a:t>ARBN 055 079 868</a:t>
            </a:r>
            <a:r>
              <a:rPr lang="en-AU" sz="800" dirty="0">
                <a:solidFill>
                  <a:prstClr val="white"/>
                </a:solidFill>
                <a:cs typeface="Arial" pitchFamily="34" charset="0"/>
              </a:rPr>
              <a:t> </a:t>
            </a:r>
            <a:endParaRPr lang="en-AU" sz="4800" dirty="0">
              <a:solidFill>
                <a:prstClr val="white"/>
              </a:solidFill>
              <a:cs typeface="Arial" pitchFamily="34" charset="0"/>
            </a:endParaRPr>
          </a:p>
        </p:txBody>
      </p:sp>
    </p:spTree>
    <p:extLst>
      <p:ext uri="{BB962C8B-B14F-4D97-AF65-F5344CB8AC3E}">
        <p14:creationId xmlns:p14="http://schemas.microsoft.com/office/powerpoint/2010/main" val="24504489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Title 4">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700808"/>
            <a:ext cx="9144000" cy="5157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Subtitle 2"/>
          <p:cNvSpPr>
            <a:spLocks noGrp="1"/>
          </p:cNvSpPr>
          <p:nvPr>
            <p:ph type="subTitle" idx="1"/>
          </p:nvPr>
        </p:nvSpPr>
        <p:spPr>
          <a:xfrm>
            <a:off x="467544" y="3573016"/>
            <a:ext cx="3960440" cy="1368152"/>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3960440" cy="1440160"/>
          </a:xfrm>
        </p:spPr>
        <p:txBody>
          <a:bodyPr>
            <a:normAutofit/>
          </a:bodyPr>
          <a:lstStyle>
            <a:lvl1pPr>
              <a:defRPr sz="3600">
                <a:solidFill>
                  <a:schemeClr val="bg1"/>
                </a:solidFill>
              </a:defRPr>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572000" y="332656"/>
            <a:ext cx="4104456" cy="6192688"/>
          </a:xfrm>
          <a:prstGeom prst="rect">
            <a:avLst/>
          </a:prstGeom>
          <a:noFill/>
          <a:ln w="57150">
            <a:solidFill>
              <a:schemeClr val="bg1"/>
            </a:solidFill>
            <a:miter lim="800000"/>
          </a:ln>
        </p:spPr>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467544" y="332656"/>
            <a:ext cx="2160000" cy="1095420"/>
          </a:xfrm>
          <a:prstGeom prst="rect">
            <a:avLst/>
          </a:prstGeom>
        </p:spPr>
      </p:pic>
      <p:sp>
        <p:nvSpPr>
          <p:cNvPr id="10" name="TextBox 9"/>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prstClr val="white"/>
                </a:solidFill>
                <a:ea typeface="Arial" pitchFamily="34" charset="0"/>
                <a:cs typeface="Times New Roman" pitchFamily="18" charset="0"/>
              </a:rPr>
              <a:t>Oil Search Limited</a:t>
            </a:r>
            <a:endParaRPr lang="en-AU" sz="1200" dirty="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prstClr val="white"/>
                </a:solidFill>
                <a:ea typeface="Arial" pitchFamily="34" charset="0"/>
                <a:cs typeface="Times New Roman" pitchFamily="18" charset="0"/>
              </a:rPr>
              <a:t>ARBN 055 079 868</a:t>
            </a:r>
            <a:r>
              <a:rPr lang="en-AU" sz="800" dirty="0">
                <a:solidFill>
                  <a:prstClr val="white"/>
                </a:solidFill>
                <a:cs typeface="Arial" pitchFamily="34" charset="0"/>
              </a:rPr>
              <a:t> </a:t>
            </a:r>
            <a:endParaRPr lang="en-AU" sz="4800" dirty="0">
              <a:solidFill>
                <a:prstClr val="white"/>
              </a:solidFill>
              <a:cs typeface="Arial" pitchFamily="34" charset="0"/>
            </a:endParaRPr>
          </a:p>
        </p:txBody>
      </p:sp>
    </p:spTree>
    <p:extLst>
      <p:ext uri="{BB962C8B-B14F-4D97-AF65-F5344CB8AC3E}">
        <p14:creationId xmlns:p14="http://schemas.microsoft.com/office/powerpoint/2010/main" val="33900821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Titl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700808"/>
            <a:ext cx="9144000" cy="51571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Subtitle 2"/>
          <p:cNvSpPr>
            <a:spLocks noGrp="1"/>
          </p:cNvSpPr>
          <p:nvPr>
            <p:ph type="subTitle" idx="1"/>
          </p:nvPr>
        </p:nvSpPr>
        <p:spPr>
          <a:xfrm>
            <a:off x="467544" y="3573016"/>
            <a:ext cx="3960440" cy="1368152"/>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3960440" cy="1440160"/>
          </a:xfrm>
        </p:spPr>
        <p:txBody>
          <a:bodyPr>
            <a:normAutofit/>
          </a:bodyPr>
          <a:lstStyle>
            <a:lvl1pPr>
              <a:defRPr sz="3600">
                <a:solidFill>
                  <a:schemeClr val="bg1"/>
                </a:solidFill>
              </a:defRPr>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572000" y="332656"/>
            <a:ext cx="4104456" cy="6192688"/>
          </a:xfrm>
          <a:prstGeom prst="rect">
            <a:avLst/>
          </a:prstGeom>
          <a:noFill/>
          <a:ln w="57150">
            <a:solidFill>
              <a:schemeClr val="bg1"/>
            </a:solidFill>
            <a:miter lim="800000"/>
          </a:ln>
        </p:spPr>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467544" y="332656"/>
            <a:ext cx="2160000" cy="1095420"/>
          </a:xfrm>
          <a:prstGeom prst="rect">
            <a:avLst/>
          </a:prstGeom>
        </p:spPr>
      </p:pic>
      <p:sp>
        <p:nvSpPr>
          <p:cNvPr id="10" name="TextBox 9"/>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srgbClr val="24407E"/>
                </a:solidFill>
                <a:ea typeface="Arial" pitchFamily="34" charset="0"/>
                <a:cs typeface="Times New Roman" pitchFamily="18" charset="0"/>
              </a:rPr>
              <a:t>Oil Search Limited</a:t>
            </a:r>
            <a:endParaRPr lang="en-AU" sz="1200" dirty="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srgbClr val="24407E"/>
                </a:solidFill>
                <a:ea typeface="Arial" pitchFamily="34" charset="0"/>
                <a:cs typeface="Times New Roman" pitchFamily="18" charset="0"/>
              </a:rPr>
              <a:t>ARBN 055 079 868</a:t>
            </a:r>
            <a:r>
              <a:rPr lang="en-AU" sz="800" dirty="0">
                <a:solidFill>
                  <a:srgbClr val="24407E"/>
                </a:solidFill>
                <a:cs typeface="Arial" pitchFamily="34" charset="0"/>
              </a:rPr>
              <a:t> </a:t>
            </a:r>
            <a:endParaRPr lang="en-AU" sz="4800" dirty="0">
              <a:solidFill>
                <a:srgbClr val="24407E"/>
              </a:solidFill>
              <a:cs typeface="Arial" pitchFamily="34" charset="0"/>
            </a:endParaRPr>
          </a:p>
        </p:txBody>
      </p:sp>
    </p:spTree>
    <p:extLst>
      <p:ext uri="{BB962C8B-B14F-4D97-AF65-F5344CB8AC3E}">
        <p14:creationId xmlns:p14="http://schemas.microsoft.com/office/powerpoint/2010/main" val="277413128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Title 1">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73016"/>
            <a:ext cx="7704856" cy="1296144"/>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7704856" cy="1440160"/>
          </a:xfrm>
        </p:spPr>
        <p:txBody>
          <a:bodyPr>
            <a:normAutofit/>
          </a:bodyPr>
          <a:lstStyle>
            <a:lvl1pPr>
              <a:defRPr sz="3600"/>
            </a:lvl1pPr>
          </a:lstStyle>
          <a:p>
            <a:r>
              <a:rPr lang="en-US" smtClean="0"/>
              <a:t>Click to edit Master title style</a:t>
            </a:r>
            <a:endParaRPr lang="en-AU" dirty="0"/>
          </a:p>
        </p:txBody>
      </p:sp>
      <p:pic>
        <p:nvPicPr>
          <p:cNvPr id="5" name="Picture 4" descr="Oil Search Logo.emf"/>
          <p:cNvPicPr>
            <a:picLocks noChangeAspect="1"/>
          </p:cNvPicPr>
          <p:nvPr userDrawn="1"/>
        </p:nvPicPr>
        <p:blipFill>
          <a:blip r:embed="rId2" cstate="print"/>
          <a:stretch>
            <a:fillRect/>
          </a:stretch>
        </p:blipFill>
        <p:spPr>
          <a:xfrm>
            <a:off x="6516456" y="332656"/>
            <a:ext cx="2160000" cy="1095420"/>
          </a:xfrm>
          <a:prstGeom prst="rect">
            <a:avLst/>
          </a:prstGeom>
        </p:spPr>
      </p:pic>
      <p:sp>
        <p:nvSpPr>
          <p:cNvPr id="6" name="TextBox 5"/>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srgbClr val="24407E"/>
                </a:solidFill>
                <a:ea typeface="Arial" pitchFamily="34" charset="0"/>
                <a:cs typeface="Times New Roman" pitchFamily="18" charset="0"/>
              </a:rPr>
              <a:t>Oil Search Limited</a:t>
            </a:r>
            <a:endParaRPr lang="en-AU" sz="1200" dirty="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srgbClr val="24407E"/>
                </a:solidFill>
                <a:ea typeface="Arial" pitchFamily="34" charset="0"/>
                <a:cs typeface="Times New Roman" pitchFamily="18" charset="0"/>
              </a:rPr>
              <a:t>ARBN 055 079 868</a:t>
            </a:r>
            <a:r>
              <a:rPr lang="en-AU" sz="800" dirty="0">
                <a:solidFill>
                  <a:srgbClr val="24407E"/>
                </a:solidFill>
                <a:cs typeface="Arial" pitchFamily="34" charset="0"/>
              </a:rPr>
              <a:t> </a:t>
            </a:r>
            <a:endParaRPr lang="en-AU" sz="4800" dirty="0">
              <a:solidFill>
                <a:srgbClr val="24407E"/>
              </a:solidFill>
              <a:cs typeface="Arial" pitchFamily="34" charset="0"/>
            </a:endParaRPr>
          </a:p>
        </p:txBody>
      </p:sp>
    </p:spTree>
    <p:extLst>
      <p:ext uri="{BB962C8B-B14F-4D97-AF65-F5344CB8AC3E}">
        <p14:creationId xmlns:p14="http://schemas.microsoft.com/office/powerpoint/2010/main" val="336176198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Title 2">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104" y="5013176"/>
            <a:ext cx="3384376" cy="1080120"/>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5508104" y="1988840"/>
            <a:ext cx="3384376" cy="2880320"/>
          </a:xfrm>
        </p:spPr>
        <p:txBody>
          <a:bodyPr>
            <a:normAutofit/>
          </a:bodyPr>
          <a:lstStyle>
            <a:lvl1pPr>
              <a:defRPr sz="3600"/>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67544" y="332656"/>
            <a:ext cx="4824536" cy="6192688"/>
          </a:xfrm>
          <a:prstGeom prst="rect">
            <a:avLst/>
          </a:prstGeom>
          <a:ln w="57150">
            <a:miter lim="800000"/>
          </a:ln>
        </p:spPr>
        <p:style>
          <a:lnRef idx="2">
            <a:schemeClr val="accent1"/>
          </a:lnRef>
          <a:fillRef idx="1">
            <a:schemeClr val="lt1"/>
          </a:fillRef>
          <a:effectRef idx="0">
            <a:schemeClr val="accent1"/>
          </a:effectRef>
          <a:fontRef idx="none"/>
        </p:style>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6516456" y="332656"/>
            <a:ext cx="2160000" cy="1095420"/>
          </a:xfrm>
          <a:prstGeom prst="rect">
            <a:avLst/>
          </a:prstGeom>
        </p:spPr>
      </p:pic>
      <p:sp>
        <p:nvSpPr>
          <p:cNvPr id="9" name="TextBox 8"/>
          <p:cNvSpPr txBox="1"/>
          <p:nvPr userDrawn="1"/>
        </p:nvSpPr>
        <p:spPr>
          <a:xfrm>
            <a:off x="5508104" y="6237312"/>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srgbClr val="24407E"/>
                </a:solidFill>
                <a:ea typeface="Arial" pitchFamily="34" charset="0"/>
                <a:cs typeface="Times New Roman" pitchFamily="18" charset="0"/>
              </a:rPr>
              <a:t>Oil Search Limited</a:t>
            </a:r>
            <a:endParaRPr lang="en-AU" sz="1200" dirty="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srgbClr val="24407E"/>
                </a:solidFill>
                <a:ea typeface="Arial" pitchFamily="34" charset="0"/>
                <a:cs typeface="Times New Roman" pitchFamily="18" charset="0"/>
              </a:rPr>
              <a:t>ARBN 055 079 868</a:t>
            </a:r>
            <a:r>
              <a:rPr lang="en-AU" sz="800" dirty="0">
                <a:solidFill>
                  <a:srgbClr val="24407E"/>
                </a:solidFill>
                <a:cs typeface="Arial" pitchFamily="34" charset="0"/>
              </a:rPr>
              <a:t> </a:t>
            </a:r>
            <a:endParaRPr lang="en-AU" sz="4800" dirty="0">
              <a:solidFill>
                <a:srgbClr val="24407E"/>
              </a:solidFill>
              <a:cs typeface="Arial" pitchFamily="34" charset="0"/>
            </a:endParaRPr>
          </a:p>
        </p:txBody>
      </p:sp>
    </p:spTree>
    <p:extLst>
      <p:ext uri="{BB962C8B-B14F-4D97-AF65-F5344CB8AC3E}">
        <p14:creationId xmlns:p14="http://schemas.microsoft.com/office/powerpoint/2010/main" val="231591953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Title 3">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628800"/>
            <a:ext cx="5544616" cy="504056"/>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260648"/>
            <a:ext cx="5544616" cy="1224136"/>
          </a:xfrm>
        </p:spPr>
        <p:txBody>
          <a:bodyPr>
            <a:normAutofit/>
          </a:bodyPr>
          <a:lstStyle>
            <a:lvl1pPr>
              <a:defRPr sz="3600"/>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67544" y="2132856"/>
            <a:ext cx="8208912" cy="4104456"/>
          </a:xfrm>
          <a:prstGeom prst="rect">
            <a:avLst/>
          </a:prstGeom>
          <a:noFill/>
          <a:ln w="57150">
            <a:solidFill>
              <a:schemeClr val="accent1"/>
            </a:solidFill>
            <a:miter lim="800000"/>
          </a:ln>
        </p:spPr>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6516456" y="332656"/>
            <a:ext cx="2160000" cy="1095420"/>
          </a:xfrm>
          <a:prstGeom prst="rect">
            <a:avLst/>
          </a:prstGeom>
        </p:spPr>
      </p:pic>
      <p:sp>
        <p:nvSpPr>
          <p:cNvPr id="9" name="TextBox 8"/>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a:solidFill>
                  <a:srgbClr val="24407E"/>
                </a:solidFill>
                <a:ea typeface="Arial" pitchFamily="34" charset="0"/>
                <a:cs typeface="Times New Roman" pitchFamily="18" charset="0"/>
              </a:rPr>
              <a:t>Oil Search Limited</a:t>
            </a:r>
            <a:endParaRPr lang="en-AU" sz="1200" dirty="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a:solidFill>
                  <a:srgbClr val="24407E"/>
                </a:solidFill>
                <a:ea typeface="Arial" pitchFamily="34" charset="0"/>
                <a:cs typeface="Times New Roman" pitchFamily="18" charset="0"/>
              </a:rPr>
              <a:t>ARBN 055 079 868</a:t>
            </a:r>
            <a:r>
              <a:rPr lang="en-AU" sz="800" dirty="0">
                <a:solidFill>
                  <a:srgbClr val="24407E"/>
                </a:solidFill>
                <a:cs typeface="Arial" pitchFamily="34" charset="0"/>
              </a:rPr>
              <a:t> </a:t>
            </a:r>
            <a:endParaRPr lang="en-AU" sz="4800" dirty="0">
              <a:solidFill>
                <a:srgbClr val="24407E"/>
              </a:solidFill>
              <a:cs typeface="Arial" pitchFamily="34" charset="0"/>
            </a:endParaRPr>
          </a:p>
        </p:txBody>
      </p:sp>
    </p:spTree>
    <p:extLst>
      <p:ext uri="{BB962C8B-B14F-4D97-AF65-F5344CB8AC3E}">
        <p14:creationId xmlns:p14="http://schemas.microsoft.com/office/powerpoint/2010/main" val="29674653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6081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73016"/>
            <a:ext cx="7704856" cy="2016224"/>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700808"/>
            <a:ext cx="7704856" cy="1728192"/>
          </a:xfrm>
        </p:spPr>
        <p:txBody>
          <a:bodyPr>
            <a:normAutofit/>
          </a:bodyPr>
          <a:lstStyle>
            <a:lvl1pPr>
              <a:defRPr sz="3600"/>
            </a:lvl1pPr>
          </a:lstStyle>
          <a:p>
            <a:r>
              <a:rPr lang="en-US" smtClean="0"/>
              <a:t>Click to edit Master title style</a:t>
            </a:r>
            <a:endParaRPr lang="en-AU" dirty="0"/>
          </a:p>
        </p:txBody>
      </p:sp>
      <p:pic>
        <p:nvPicPr>
          <p:cNvPr id="12" name="Picture 11"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13" name="Straight Connector 12"/>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56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buSzPct val="600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7" name="Picture 6"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8" name="Straight Connector 7"/>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381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TextBox 7"/>
          <p:cNvSpPr txBox="1"/>
          <p:nvPr userDrawn="1"/>
        </p:nvSpPr>
        <p:spPr>
          <a:xfrm>
            <a:off x="467544" y="1556792"/>
            <a:ext cx="8208912" cy="3231654"/>
          </a:xfrm>
          <a:prstGeom prst="rect">
            <a:avLst/>
          </a:prstGeom>
          <a:noFill/>
        </p:spPr>
        <p:txBody>
          <a:bodyPr wrap="square" lIns="0" tIns="0" rIns="0" bIns="0" rtlCol="0">
            <a:spAutoFit/>
          </a:bodyPr>
          <a:lstStyle/>
          <a:p>
            <a:r>
              <a:rPr lang="en-AU" b="1" dirty="0">
                <a:solidFill>
                  <a:srgbClr val="000000"/>
                </a:solidFill>
              </a:rPr>
              <a:t>Disclaimer</a:t>
            </a:r>
          </a:p>
          <a:p>
            <a:endParaRPr lang="en-AU" sz="1000" dirty="0">
              <a:solidFill>
                <a:srgbClr val="000000"/>
              </a:solidFill>
            </a:endParaRPr>
          </a:p>
          <a:p>
            <a:r>
              <a:rPr lang="en-AU" sz="1400" dirty="0">
                <a:solidFill>
                  <a:srgbClr val="000000"/>
                </a:solidFill>
              </a:rPr>
              <a:t>While every effort is made to provide accurate and complete information, Oil Search Limited does not warrant that the information in this presentation is free from errors or omissions or is suitable for its intended use. Subject to any terms implied by law which cannot be excluded, Oil Search accepts no responsibility for any loss, damage, cost or expense (whether direct or indirect) incurred by you as a result of any error, omission or misrepresentation in information in this presentation. All information in this presentation is subject to change without notice.</a:t>
            </a:r>
          </a:p>
          <a:p>
            <a:endParaRPr lang="en-AU" sz="1400" dirty="0">
              <a:solidFill>
                <a:srgbClr val="000000"/>
              </a:solidFill>
            </a:endParaRPr>
          </a:p>
          <a:p>
            <a:r>
              <a:rPr lang="en-AU" sz="1400" dirty="0">
                <a:solidFill>
                  <a:srgbClr val="000000"/>
                </a:solidFill>
              </a:rPr>
              <a:t>This presentation may contain forward-looking statements which are subject to particular risks associated with the oil and gas industry. Oil Search Limited believes there are reasonable grounds for the expectations on which the statements are based. However, actual outcomes could differ materially due to a range of factors including oil and gas prices, demand for oil, currency fluctuations, drilling results, field performance, the timing of well work-overs and field development, reserves depletion, progress on gas commercialisation and fiscal and other government issues and approvals.</a:t>
            </a:r>
          </a:p>
        </p:txBody>
      </p:sp>
      <p:pic>
        <p:nvPicPr>
          <p:cNvPr id="10" name="Picture 9"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11" name="Straight Connector 10"/>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1CD71775-5FA5-454D-BC82-4D6756BD46E6}" type="slidenum">
              <a:rPr lang="en-AU" smtClean="0"/>
              <a:pPr/>
              <a:t>‹#›</a:t>
            </a:fld>
            <a:endParaRPr lang="en-AU" dirty="0"/>
          </a:p>
        </p:txBody>
      </p:sp>
    </p:spTree>
    <p:extLst>
      <p:ext uri="{BB962C8B-B14F-4D97-AF65-F5344CB8AC3E}">
        <p14:creationId xmlns:p14="http://schemas.microsoft.com/office/powerpoint/2010/main" val="3899261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8" name="Picture 7"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9" name="Straight Connector 8"/>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32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Two Content +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412777"/>
            <a:ext cx="4040188"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76871"/>
            <a:ext cx="4040188"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412777"/>
            <a:ext cx="4041775"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76871"/>
            <a:ext cx="4041775"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10" name="Picture 9"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11" name="Straight Connector 10"/>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80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 sm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26746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3275856" y="1600200"/>
            <a:ext cx="54109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9" name="Straight Connector 8"/>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61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 sm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12160" y="1600200"/>
            <a:ext cx="26746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7544" y="1600200"/>
            <a:ext cx="54109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9" name="Straight Connector 8"/>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2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7" name="Straight Connector 6"/>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094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6" name="Straight Connector 5"/>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834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No Header">
    <p:spTree>
      <p:nvGrpSpPr>
        <p:cNvPr id="1" name=""/>
        <p:cNvGrpSpPr/>
        <p:nvPr/>
      </p:nvGrpSpPr>
      <p:grpSpPr>
        <a:xfrm>
          <a:off x="0" y="0"/>
          <a:ext cx="0" cy="0"/>
          <a:chOff x="0" y="0"/>
          <a:chExt cx="0" cy="0"/>
        </a:xfrm>
      </p:grpSpPr>
      <p:cxnSp>
        <p:nvCxnSpPr>
          <p:cNvPr id="7" name="Straight Connector 6"/>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34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77194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955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260648"/>
            <a:ext cx="8208912"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467544" y="5589240"/>
            <a:ext cx="8208912" cy="582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00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260648"/>
            <a:ext cx="4032448"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467544" y="5589240"/>
            <a:ext cx="4032448" cy="582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3"/>
          </p:nvPr>
        </p:nvSpPr>
        <p:spPr>
          <a:xfrm>
            <a:off x="4644008" y="260648"/>
            <a:ext cx="4032448"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9" name="Text Placeholder 3"/>
          <p:cNvSpPr>
            <a:spLocks noGrp="1"/>
          </p:cNvSpPr>
          <p:nvPr>
            <p:ph type="body" sz="half" idx="14"/>
          </p:nvPr>
        </p:nvSpPr>
        <p:spPr>
          <a:xfrm>
            <a:off x="4644008" y="5589240"/>
            <a:ext cx="4032448" cy="582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686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Title 1">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73016"/>
            <a:ext cx="7704856" cy="1296144"/>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7704856" cy="1440160"/>
          </a:xfrm>
        </p:spPr>
        <p:txBody>
          <a:bodyPr>
            <a:normAutofit/>
          </a:bodyPr>
          <a:lstStyle>
            <a:lvl1pPr>
              <a:defRPr sz="3600"/>
            </a:lvl1pPr>
          </a:lstStyle>
          <a:p>
            <a:r>
              <a:rPr lang="en-US" smtClean="0"/>
              <a:t>Click to edit Master title style</a:t>
            </a:r>
            <a:endParaRPr lang="en-AU" dirty="0"/>
          </a:p>
        </p:txBody>
      </p:sp>
      <p:pic>
        <p:nvPicPr>
          <p:cNvPr id="14" name="Picture 13" descr="Oil Search Logo REVERSE.emf"/>
          <p:cNvPicPr>
            <a:picLocks noChangeAspect="1"/>
          </p:cNvPicPr>
          <p:nvPr userDrawn="1"/>
        </p:nvPicPr>
        <p:blipFill>
          <a:blip r:embed="rId2" cstate="print"/>
          <a:stretch>
            <a:fillRect/>
          </a:stretch>
        </p:blipFill>
        <p:spPr>
          <a:xfrm>
            <a:off x="6516216" y="332656"/>
            <a:ext cx="2160000" cy="1095421"/>
          </a:xfrm>
          <a:prstGeom prst="rect">
            <a:avLst/>
          </a:prstGeom>
        </p:spPr>
      </p:pic>
      <p:sp>
        <p:nvSpPr>
          <p:cNvPr id="6" name="TextBox 5"/>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prstClr val="white"/>
                </a:solidFill>
                <a:ea typeface="Arial" pitchFamily="34" charset="0"/>
                <a:cs typeface="Times New Roman" pitchFamily="18" charset="0"/>
              </a:rPr>
              <a:t>Oil Search Limited</a:t>
            </a:r>
            <a:endParaRPr lang="en-AU" sz="1200" dirty="0" smtClean="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prstClr val="white"/>
                </a:solidFill>
                <a:ea typeface="Arial" pitchFamily="34" charset="0"/>
                <a:cs typeface="Times New Roman" pitchFamily="18" charset="0"/>
              </a:rPr>
              <a:t>ARBN 055 079 868</a:t>
            </a:r>
            <a:r>
              <a:rPr lang="en-AU" sz="800" dirty="0" smtClean="0">
                <a:solidFill>
                  <a:prstClr val="white"/>
                </a:solidFill>
                <a:cs typeface="Arial" pitchFamily="34" charset="0"/>
              </a:rPr>
              <a:t> </a:t>
            </a:r>
            <a:endParaRPr lang="en-AU" sz="4800" dirty="0" smtClean="0">
              <a:solidFill>
                <a:prstClr val="white"/>
              </a:solidFill>
              <a:cs typeface="Arial" pitchFamily="34" charset="0"/>
            </a:endParaRPr>
          </a:p>
        </p:txBody>
      </p:sp>
    </p:spTree>
    <p:extLst>
      <p:ext uri="{BB962C8B-B14F-4D97-AF65-F5344CB8AC3E}">
        <p14:creationId xmlns:p14="http://schemas.microsoft.com/office/powerpoint/2010/main" val="130570553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Title 2">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104" y="5013176"/>
            <a:ext cx="3384376" cy="1008112"/>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5508104" y="1988840"/>
            <a:ext cx="3384376" cy="2880320"/>
          </a:xfrm>
        </p:spPr>
        <p:txBody>
          <a:bodyPr>
            <a:normAutofit/>
          </a:bodyPr>
          <a:lstStyle>
            <a:lvl1pPr>
              <a:defRPr sz="3600"/>
            </a:lvl1pPr>
          </a:lstStyle>
          <a:p>
            <a:r>
              <a:rPr lang="en-US" smtClean="0"/>
              <a:t>Click to edit Master title style</a:t>
            </a:r>
            <a:endParaRPr lang="en-AU" dirty="0"/>
          </a:p>
        </p:txBody>
      </p:sp>
      <p:pic>
        <p:nvPicPr>
          <p:cNvPr id="14" name="Picture 13" descr="Oil Search Logo REVERSE.emf"/>
          <p:cNvPicPr>
            <a:picLocks noChangeAspect="1"/>
          </p:cNvPicPr>
          <p:nvPr userDrawn="1"/>
        </p:nvPicPr>
        <p:blipFill>
          <a:blip r:embed="rId2" cstate="print"/>
          <a:stretch>
            <a:fillRect/>
          </a:stretch>
        </p:blipFill>
        <p:spPr>
          <a:xfrm>
            <a:off x="6516216" y="332656"/>
            <a:ext cx="2160000" cy="1095421"/>
          </a:xfrm>
          <a:prstGeom prst="rect">
            <a:avLst/>
          </a:prstGeom>
        </p:spPr>
      </p:pic>
      <p:sp>
        <p:nvSpPr>
          <p:cNvPr id="7" name="Picture Placeholder 3"/>
          <p:cNvSpPr>
            <a:spLocks noGrp="1"/>
          </p:cNvSpPr>
          <p:nvPr>
            <p:ph type="pic" sz="quarter" idx="10"/>
          </p:nvPr>
        </p:nvSpPr>
        <p:spPr>
          <a:xfrm>
            <a:off x="467544" y="332656"/>
            <a:ext cx="4824536" cy="6192688"/>
          </a:xfrm>
          <a:prstGeom prst="rect">
            <a:avLst/>
          </a:prstGeom>
          <a:noFill/>
          <a:ln w="57150">
            <a:solidFill>
              <a:schemeClr val="tx1"/>
            </a:solidFill>
            <a:miter lim="800000"/>
          </a:ln>
        </p:spPr>
        <p:txBody>
          <a:bodyPr/>
          <a:lstStyle/>
          <a:p>
            <a:r>
              <a:rPr lang="en-US" dirty="0" smtClean="0"/>
              <a:t>Click icon to add picture</a:t>
            </a:r>
            <a:endParaRPr lang="en-AU" dirty="0"/>
          </a:p>
        </p:txBody>
      </p:sp>
      <p:sp>
        <p:nvSpPr>
          <p:cNvPr id="6" name="TextBox 5"/>
          <p:cNvSpPr txBox="1"/>
          <p:nvPr userDrawn="1"/>
        </p:nvSpPr>
        <p:spPr>
          <a:xfrm>
            <a:off x="5508104" y="6237312"/>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prstClr val="white"/>
                </a:solidFill>
                <a:ea typeface="Arial" pitchFamily="34" charset="0"/>
                <a:cs typeface="Times New Roman" pitchFamily="18" charset="0"/>
              </a:rPr>
              <a:t>Oil Search Limited</a:t>
            </a:r>
            <a:endParaRPr lang="en-AU" sz="1200" dirty="0" smtClean="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prstClr val="white"/>
                </a:solidFill>
                <a:ea typeface="Arial" pitchFamily="34" charset="0"/>
                <a:cs typeface="Times New Roman" pitchFamily="18" charset="0"/>
              </a:rPr>
              <a:t>ARBN 055 079 868</a:t>
            </a:r>
            <a:r>
              <a:rPr lang="en-AU" sz="800" dirty="0" smtClean="0">
                <a:solidFill>
                  <a:prstClr val="white"/>
                </a:solidFill>
                <a:cs typeface="Arial" pitchFamily="34" charset="0"/>
              </a:rPr>
              <a:t> </a:t>
            </a:r>
            <a:endParaRPr lang="en-AU" sz="4800" dirty="0" smtClean="0">
              <a:solidFill>
                <a:prstClr val="white"/>
              </a:solidFill>
              <a:cs typeface="Arial" pitchFamily="34" charset="0"/>
            </a:endParaRPr>
          </a:p>
        </p:txBody>
      </p:sp>
    </p:spTree>
    <p:extLst>
      <p:ext uri="{BB962C8B-B14F-4D97-AF65-F5344CB8AC3E}">
        <p14:creationId xmlns:p14="http://schemas.microsoft.com/office/powerpoint/2010/main" val="45991462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Title 3">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628800"/>
            <a:ext cx="5544616" cy="504056"/>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260648"/>
            <a:ext cx="5544616" cy="1224136"/>
          </a:xfrm>
        </p:spPr>
        <p:txBody>
          <a:bodyPr>
            <a:normAutofit/>
          </a:bodyPr>
          <a:lstStyle>
            <a:lvl1pPr>
              <a:defRPr sz="3600"/>
            </a:lvl1pPr>
          </a:lstStyle>
          <a:p>
            <a:r>
              <a:rPr lang="en-US" smtClean="0"/>
              <a:t>Click to edit Master title style</a:t>
            </a:r>
            <a:endParaRPr lang="en-AU" dirty="0"/>
          </a:p>
        </p:txBody>
      </p:sp>
      <p:pic>
        <p:nvPicPr>
          <p:cNvPr id="14" name="Picture 13" descr="Oil Search Logo REVERSE.emf"/>
          <p:cNvPicPr>
            <a:picLocks noChangeAspect="1"/>
          </p:cNvPicPr>
          <p:nvPr userDrawn="1"/>
        </p:nvPicPr>
        <p:blipFill>
          <a:blip r:embed="rId2" cstate="print"/>
          <a:stretch>
            <a:fillRect/>
          </a:stretch>
        </p:blipFill>
        <p:spPr>
          <a:xfrm>
            <a:off x="6516216" y="332656"/>
            <a:ext cx="2160000" cy="1095421"/>
          </a:xfrm>
          <a:prstGeom prst="rect">
            <a:avLst/>
          </a:prstGeom>
        </p:spPr>
      </p:pic>
      <p:sp>
        <p:nvSpPr>
          <p:cNvPr id="7" name="Picture Placeholder 3"/>
          <p:cNvSpPr>
            <a:spLocks noGrp="1"/>
          </p:cNvSpPr>
          <p:nvPr>
            <p:ph type="pic" sz="quarter" idx="10"/>
          </p:nvPr>
        </p:nvSpPr>
        <p:spPr>
          <a:xfrm>
            <a:off x="467544" y="2132856"/>
            <a:ext cx="8208912" cy="4104456"/>
          </a:xfrm>
          <a:prstGeom prst="rect">
            <a:avLst/>
          </a:prstGeom>
          <a:noFill/>
          <a:ln w="57150">
            <a:solidFill>
              <a:schemeClr val="tx1"/>
            </a:solidFill>
            <a:miter lim="800000"/>
          </a:ln>
        </p:spPr>
        <p:txBody>
          <a:bodyPr/>
          <a:lstStyle/>
          <a:p>
            <a:r>
              <a:rPr lang="en-US" dirty="0" smtClean="0"/>
              <a:t>Click icon to add picture</a:t>
            </a:r>
            <a:endParaRPr lang="en-AU" dirty="0"/>
          </a:p>
        </p:txBody>
      </p:sp>
      <p:sp>
        <p:nvSpPr>
          <p:cNvPr id="6" name="TextBox 5"/>
          <p:cNvSpPr txBox="1"/>
          <p:nvPr userDrawn="1"/>
        </p:nvSpPr>
        <p:spPr>
          <a:xfrm>
            <a:off x="467544" y="6381328"/>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prstClr val="white"/>
                </a:solidFill>
                <a:ea typeface="Arial" pitchFamily="34" charset="0"/>
                <a:cs typeface="Times New Roman" pitchFamily="18" charset="0"/>
              </a:rPr>
              <a:t>Oil Search Limited</a:t>
            </a:r>
            <a:endParaRPr lang="en-AU" sz="1200" dirty="0" smtClean="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prstClr val="white"/>
                </a:solidFill>
                <a:ea typeface="Arial" pitchFamily="34" charset="0"/>
                <a:cs typeface="Times New Roman" pitchFamily="18" charset="0"/>
              </a:rPr>
              <a:t>ARBN 055 079 868</a:t>
            </a:r>
            <a:r>
              <a:rPr lang="en-AU" sz="800" dirty="0" smtClean="0">
                <a:solidFill>
                  <a:prstClr val="white"/>
                </a:solidFill>
                <a:cs typeface="Arial" pitchFamily="34" charset="0"/>
              </a:rPr>
              <a:t> </a:t>
            </a:r>
            <a:endParaRPr lang="en-AU" sz="4800" dirty="0" smtClean="0">
              <a:solidFill>
                <a:prstClr val="white"/>
              </a:solidFill>
              <a:cs typeface="Arial" pitchFamily="34" charset="0"/>
            </a:endParaRPr>
          </a:p>
        </p:txBody>
      </p:sp>
    </p:spTree>
    <p:extLst>
      <p:ext uri="{BB962C8B-B14F-4D97-AF65-F5344CB8AC3E}">
        <p14:creationId xmlns:p14="http://schemas.microsoft.com/office/powerpoint/2010/main" val="77784042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Title 4">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700808"/>
            <a:ext cx="9144000" cy="5157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Subtitle 2"/>
          <p:cNvSpPr>
            <a:spLocks noGrp="1"/>
          </p:cNvSpPr>
          <p:nvPr>
            <p:ph type="subTitle" idx="1"/>
          </p:nvPr>
        </p:nvSpPr>
        <p:spPr>
          <a:xfrm>
            <a:off x="467544" y="3573016"/>
            <a:ext cx="3960440" cy="1368152"/>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3960440" cy="1440160"/>
          </a:xfrm>
        </p:spPr>
        <p:txBody>
          <a:bodyPr>
            <a:normAutofit/>
          </a:bodyPr>
          <a:lstStyle>
            <a:lvl1pPr>
              <a:defRPr sz="3600">
                <a:solidFill>
                  <a:schemeClr val="bg1"/>
                </a:solidFill>
              </a:defRPr>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572000" y="332656"/>
            <a:ext cx="4104456" cy="6192688"/>
          </a:xfrm>
          <a:prstGeom prst="rect">
            <a:avLst/>
          </a:prstGeom>
          <a:noFill/>
          <a:ln w="57150">
            <a:solidFill>
              <a:schemeClr val="bg1"/>
            </a:solidFill>
            <a:miter lim="800000"/>
          </a:ln>
        </p:spPr>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467544" y="332656"/>
            <a:ext cx="2160000" cy="1095420"/>
          </a:xfrm>
          <a:prstGeom prst="rect">
            <a:avLst/>
          </a:prstGeom>
        </p:spPr>
      </p:pic>
      <p:sp>
        <p:nvSpPr>
          <p:cNvPr id="10" name="TextBox 9"/>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prstClr val="white"/>
                </a:solidFill>
                <a:ea typeface="Arial" pitchFamily="34" charset="0"/>
                <a:cs typeface="Times New Roman" pitchFamily="18" charset="0"/>
              </a:rPr>
              <a:t>Oil Search Limited</a:t>
            </a:r>
            <a:endParaRPr lang="en-AU" sz="1200" dirty="0" smtClean="0">
              <a:solidFill>
                <a:prstClr val="whit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prstClr val="white"/>
                </a:solidFill>
                <a:ea typeface="Arial" pitchFamily="34" charset="0"/>
                <a:cs typeface="Times New Roman" pitchFamily="18" charset="0"/>
              </a:rPr>
              <a:t>ARBN 055 079 868</a:t>
            </a:r>
            <a:r>
              <a:rPr lang="en-AU" sz="800" dirty="0" smtClean="0">
                <a:solidFill>
                  <a:prstClr val="white"/>
                </a:solidFill>
                <a:cs typeface="Arial" pitchFamily="34" charset="0"/>
              </a:rPr>
              <a:t> </a:t>
            </a:r>
            <a:endParaRPr lang="en-AU" sz="4800" dirty="0" smtClean="0">
              <a:solidFill>
                <a:prstClr val="white"/>
              </a:solidFill>
              <a:cs typeface="Arial" pitchFamily="34" charset="0"/>
            </a:endParaRPr>
          </a:p>
        </p:txBody>
      </p:sp>
    </p:spTree>
    <p:extLst>
      <p:ext uri="{BB962C8B-B14F-4D97-AF65-F5344CB8AC3E}">
        <p14:creationId xmlns:p14="http://schemas.microsoft.com/office/powerpoint/2010/main" val="142193958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ht Blue Titl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700808"/>
            <a:ext cx="9144000" cy="51571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Subtitle 2"/>
          <p:cNvSpPr>
            <a:spLocks noGrp="1"/>
          </p:cNvSpPr>
          <p:nvPr>
            <p:ph type="subTitle" idx="1"/>
          </p:nvPr>
        </p:nvSpPr>
        <p:spPr>
          <a:xfrm>
            <a:off x="467544" y="3573016"/>
            <a:ext cx="3960440" cy="1368152"/>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3960440" cy="1440160"/>
          </a:xfrm>
        </p:spPr>
        <p:txBody>
          <a:bodyPr>
            <a:normAutofit/>
          </a:bodyPr>
          <a:lstStyle>
            <a:lvl1pPr>
              <a:defRPr sz="3600">
                <a:solidFill>
                  <a:schemeClr val="bg1"/>
                </a:solidFill>
              </a:defRPr>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572000" y="332656"/>
            <a:ext cx="4104456" cy="6192688"/>
          </a:xfrm>
          <a:prstGeom prst="rect">
            <a:avLst/>
          </a:prstGeom>
          <a:noFill/>
          <a:ln w="57150">
            <a:solidFill>
              <a:schemeClr val="bg1"/>
            </a:solidFill>
            <a:miter lim="800000"/>
          </a:ln>
        </p:spPr>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467544" y="332656"/>
            <a:ext cx="2160000" cy="1095420"/>
          </a:xfrm>
          <a:prstGeom prst="rect">
            <a:avLst/>
          </a:prstGeom>
        </p:spPr>
      </p:pic>
      <p:sp>
        <p:nvSpPr>
          <p:cNvPr id="10" name="TextBox 9"/>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srgbClr val="24407E"/>
                </a:solidFill>
                <a:ea typeface="Arial" pitchFamily="34" charset="0"/>
                <a:cs typeface="Times New Roman" pitchFamily="18" charset="0"/>
              </a:rPr>
              <a:t>Oil Search Limited</a:t>
            </a:r>
            <a:endParaRPr lang="en-AU" sz="1200" dirty="0" smtClean="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srgbClr val="24407E"/>
                </a:solidFill>
                <a:ea typeface="Arial" pitchFamily="34" charset="0"/>
                <a:cs typeface="Times New Roman" pitchFamily="18" charset="0"/>
              </a:rPr>
              <a:t>ARBN 055 079 868</a:t>
            </a:r>
            <a:r>
              <a:rPr lang="en-AU" sz="800" dirty="0" smtClean="0">
                <a:solidFill>
                  <a:srgbClr val="24407E"/>
                </a:solidFill>
                <a:cs typeface="Arial" pitchFamily="34" charset="0"/>
              </a:rPr>
              <a:t> </a:t>
            </a:r>
            <a:endParaRPr lang="en-AU" sz="4800" dirty="0" smtClean="0">
              <a:solidFill>
                <a:srgbClr val="24407E"/>
              </a:solidFill>
              <a:cs typeface="Arial" pitchFamily="34" charset="0"/>
            </a:endParaRPr>
          </a:p>
        </p:txBody>
      </p:sp>
    </p:spTree>
    <p:extLst>
      <p:ext uri="{BB962C8B-B14F-4D97-AF65-F5344CB8AC3E}">
        <p14:creationId xmlns:p14="http://schemas.microsoft.com/office/powerpoint/2010/main" val="349096438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Title 1">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73016"/>
            <a:ext cx="7704856" cy="1296144"/>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988840"/>
            <a:ext cx="7704856" cy="1440160"/>
          </a:xfrm>
        </p:spPr>
        <p:txBody>
          <a:bodyPr>
            <a:normAutofit/>
          </a:bodyPr>
          <a:lstStyle>
            <a:lvl1pPr>
              <a:defRPr sz="3600"/>
            </a:lvl1pPr>
          </a:lstStyle>
          <a:p>
            <a:r>
              <a:rPr lang="en-US" smtClean="0"/>
              <a:t>Click to edit Master title style</a:t>
            </a:r>
            <a:endParaRPr lang="en-AU" dirty="0"/>
          </a:p>
        </p:txBody>
      </p:sp>
      <p:pic>
        <p:nvPicPr>
          <p:cNvPr id="5" name="Picture 4" descr="Oil Search Logo.emf"/>
          <p:cNvPicPr>
            <a:picLocks noChangeAspect="1"/>
          </p:cNvPicPr>
          <p:nvPr userDrawn="1"/>
        </p:nvPicPr>
        <p:blipFill>
          <a:blip r:embed="rId2" cstate="print"/>
          <a:stretch>
            <a:fillRect/>
          </a:stretch>
        </p:blipFill>
        <p:spPr>
          <a:xfrm>
            <a:off x="6516456" y="332656"/>
            <a:ext cx="2160000" cy="1095420"/>
          </a:xfrm>
          <a:prstGeom prst="rect">
            <a:avLst/>
          </a:prstGeom>
        </p:spPr>
      </p:pic>
      <p:sp>
        <p:nvSpPr>
          <p:cNvPr id="6" name="TextBox 5"/>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srgbClr val="24407E"/>
                </a:solidFill>
                <a:ea typeface="Arial" pitchFamily="34" charset="0"/>
                <a:cs typeface="Times New Roman" pitchFamily="18" charset="0"/>
              </a:rPr>
              <a:t>Oil Search Limited</a:t>
            </a:r>
            <a:endParaRPr lang="en-AU" sz="1200" dirty="0" smtClean="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srgbClr val="24407E"/>
                </a:solidFill>
                <a:ea typeface="Arial" pitchFamily="34" charset="0"/>
                <a:cs typeface="Times New Roman" pitchFamily="18" charset="0"/>
              </a:rPr>
              <a:t>ARBN 055 079 868</a:t>
            </a:r>
            <a:r>
              <a:rPr lang="en-AU" sz="800" dirty="0" smtClean="0">
                <a:solidFill>
                  <a:srgbClr val="24407E"/>
                </a:solidFill>
                <a:cs typeface="Arial" pitchFamily="34" charset="0"/>
              </a:rPr>
              <a:t> </a:t>
            </a:r>
            <a:endParaRPr lang="en-AU" sz="4800" dirty="0" smtClean="0">
              <a:solidFill>
                <a:srgbClr val="24407E"/>
              </a:solidFill>
              <a:cs typeface="Arial" pitchFamily="34" charset="0"/>
            </a:endParaRPr>
          </a:p>
        </p:txBody>
      </p:sp>
    </p:spTree>
    <p:extLst>
      <p:ext uri="{BB962C8B-B14F-4D97-AF65-F5344CB8AC3E}">
        <p14:creationId xmlns:p14="http://schemas.microsoft.com/office/powerpoint/2010/main" val="375187222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Title 2">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8104" y="5013176"/>
            <a:ext cx="3384376" cy="1080120"/>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5508104" y="1988840"/>
            <a:ext cx="3384376" cy="2880320"/>
          </a:xfrm>
        </p:spPr>
        <p:txBody>
          <a:bodyPr>
            <a:normAutofit/>
          </a:bodyPr>
          <a:lstStyle>
            <a:lvl1pPr>
              <a:defRPr sz="3600"/>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67544" y="332656"/>
            <a:ext cx="4824536" cy="6192688"/>
          </a:xfrm>
          <a:prstGeom prst="rect">
            <a:avLst/>
          </a:prstGeom>
          <a:ln w="57150">
            <a:miter lim="800000"/>
          </a:ln>
        </p:spPr>
        <p:style>
          <a:lnRef idx="2">
            <a:schemeClr val="accent1"/>
          </a:lnRef>
          <a:fillRef idx="1">
            <a:schemeClr val="lt1"/>
          </a:fillRef>
          <a:effectRef idx="0">
            <a:schemeClr val="accent1"/>
          </a:effectRef>
          <a:fontRef idx="none"/>
        </p:style>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6516456" y="332656"/>
            <a:ext cx="2160000" cy="1095420"/>
          </a:xfrm>
          <a:prstGeom prst="rect">
            <a:avLst/>
          </a:prstGeom>
        </p:spPr>
      </p:pic>
      <p:sp>
        <p:nvSpPr>
          <p:cNvPr id="9" name="TextBox 8"/>
          <p:cNvSpPr txBox="1"/>
          <p:nvPr userDrawn="1"/>
        </p:nvSpPr>
        <p:spPr>
          <a:xfrm>
            <a:off x="5508104" y="6237312"/>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srgbClr val="24407E"/>
                </a:solidFill>
                <a:ea typeface="Arial" pitchFamily="34" charset="0"/>
                <a:cs typeface="Times New Roman" pitchFamily="18" charset="0"/>
              </a:rPr>
              <a:t>Oil Search Limited</a:t>
            </a:r>
            <a:endParaRPr lang="en-AU" sz="1200" dirty="0" smtClean="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srgbClr val="24407E"/>
                </a:solidFill>
                <a:ea typeface="Arial" pitchFamily="34" charset="0"/>
                <a:cs typeface="Times New Roman" pitchFamily="18" charset="0"/>
              </a:rPr>
              <a:t>ARBN 055 079 868</a:t>
            </a:r>
            <a:r>
              <a:rPr lang="en-AU" sz="800" dirty="0" smtClean="0">
                <a:solidFill>
                  <a:srgbClr val="24407E"/>
                </a:solidFill>
                <a:cs typeface="Arial" pitchFamily="34" charset="0"/>
              </a:rPr>
              <a:t> </a:t>
            </a:r>
            <a:endParaRPr lang="en-AU" sz="4800" dirty="0" smtClean="0">
              <a:solidFill>
                <a:srgbClr val="24407E"/>
              </a:solidFill>
              <a:cs typeface="Arial" pitchFamily="34" charset="0"/>
            </a:endParaRPr>
          </a:p>
        </p:txBody>
      </p:sp>
    </p:spTree>
    <p:extLst>
      <p:ext uri="{BB962C8B-B14F-4D97-AF65-F5344CB8AC3E}">
        <p14:creationId xmlns:p14="http://schemas.microsoft.com/office/powerpoint/2010/main" val="7186758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7" name="Slide Number Placeholder 6"/>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3925082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Title 3">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628800"/>
            <a:ext cx="5544616" cy="504056"/>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260648"/>
            <a:ext cx="5544616" cy="1224136"/>
          </a:xfrm>
        </p:spPr>
        <p:txBody>
          <a:bodyPr>
            <a:normAutofit/>
          </a:bodyPr>
          <a:lstStyle>
            <a:lvl1pPr>
              <a:defRPr sz="3600"/>
            </a:lvl1pPr>
          </a:lstStyle>
          <a:p>
            <a:r>
              <a:rPr lang="en-US" smtClean="0"/>
              <a:t>Click to edit Master title style</a:t>
            </a:r>
            <a:endParaRPr lang="en-AU" dirty="0"/>
          </a:p>
        </p:txBody>
      </p:sp>
      <p:sp>
        <p:nvSpPr>
          <p:cNvPr id="7" name="Picture Placeholder 3"/>
          <p:cNvSpPr>
            <a:spLocks noGrp="1"/>
          </p:cNvSpPr>
          <p:nvPr>
            <p:ph type="pic" sz="quarter" idx="10"/>
          </p:nvPr>
        </p:nvSpPr>
        <p:spPr>
          <a:xfrm>
            <a:off x="467544" y="2132856"/>
            <a:ext cx="8208912" cy="4104456"/>
          </a:xfrm>
          <a:prstGeom prst="rect">
            <a:avLst/>
          </a:prstGeom>
          <a:noFill/>
          <a:ln w="57150">
            <a:solidFill>
              <a:schemeClr val="accent1"/>
            </a:solidFill>
            <a:miter lim="800000"/>
          </a:ln>
        </p:spPr>
        <p:txBody>
          <a:bodyPr/>
          <a:lstStyle/>
          <a:p>
            <a:r>
              <a:rPr lang="en-US" dirty="0" smtClean="0"/>
              <a:t>Click icon to add picture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6516456" y="332656"/>
            <a:ext cx="2160000" cy="1095420"/>
          </a:xfrm>
          <a:prstGeom prst="rect">
            <a:avLst/>
          </a:prstGeom>
        </p:spPr>
      </p:pic>
      <p:sp>
        <p:nvSpPr>
          <p:cNvPr id="9" name="TextBox 8"/>
          <p:cNvSpPr txBox="1"/>
          <p:nvPr userDrawn="1"/>
        </p:nvSpPr>
        <p:spPr>
          <a:xfrm>
            <a:off x="467544" y="6309320"/>
            <a:ext cx="1584176" cy="360040"/>
          </a:xfrm>
          <a:prstGeom prst="rect">
            <a:avLst/>
          </a:prstGeom>
          <a:noFill/>
        </p:spPr>
        <p:txBody>
          <a:bodyPr wrap="none" lIns="0" tIns="0" rIns="0" bIns="0" rtlCol="0">
            <a:noAutofit/>
          </a:bodyPr>
          <a:lstStyle/>
          <a:p>
            <a:pPr fontAlgn="base">
              <a:spcBef>
                <a:spcPct val="0"/>
              </a:spcBef>
              <a:spcAft>
                <a:spcPct val="0"/>
              </a:spcAft>
              <a:tabLst>
                <a:tab pos="2865438" algn="ctr"/>
                <a:tab pos="5730875" algn="r"/>
              </a:tabLst>
            </a:pPr>
            <a:r>
              <a:rPr lang="en-AU" sz="1200" b="1" dirty="0" smtClean="0">
                <a:solidFill>
                  <a:srgbClr val="24407E"/>
                </a:solidFill>
                <a:ea typeface="Arial" pitchFamily="34" charset="0"/>
                <a:cs typeface="Times New Roman" pitchFamily="18" charset="0"/>
              </a:rPr>
              <a:t>Oil Search Limited</a:t>
            </a:r>
            <a:endParaRPr lang="en-AU" sz="1200" dirty="0" smtClean="0">
              <a:solidFill>
                <a:srgbClr val="24407E"/>
              </a:solidFill>
              <a:cs typeface="Arial" pitchFamily="34" charset="0"/>
            </a:endParaRPr>
          </a:p>
          <a:p>
            <a:pPr eaLnBrk="0" fontAlgn="base" hangingPunct="0">
              <a:spcBef>
                <a:spcPct val="0"/>
              </a:spcBef>
              <a:spcAft>
                <a:spcPct val="0"/>
              </a:spcAft>
              <a:tabLst>
                <a:tab pos="2865438" algn="ctr"/>
                <a:tab pos="5730875" algn="r"/>
              </a:tabLst>
            </a:pPr>
            <a:r>
              <a:rPr lang="en-AU" sz="800" dirty="0" smtClean="0">
                <a:solidFill>
                  <a:srgbClr val="24407E"/>
                </a:solidFill>
                <a:ea typeface="Arial" pitchFamily="34" charset="0"/>
                <a:cs typeface="Times New Roman" pitchFamily="18" charset="0"/>
              </a:rPr>
              <a:t>ARBN 055 079 868</a:t>
            </a:r>
            <a:r>
              <a:rPr lang="en-AU" sz="800" dirty="0" smtClean="0">
                <a:solidFill>
                  <a:srgbClr val="24407E"/>
                </a:solidFill>
                <a:cs typeface="Arial" pitchFamily="34" charset="0"/>
              </a:rPr>
              <a:t> </a:t>
            </a:r>
            <a:endParaRPr lang="en-AU" sz="4800" dirty="0" smtClean="0">
              <a:solidFill>
                <a:srgbClr val="24407E"/>
              </a:solidFill>
              <a:cs typeface="Arial" pitchFamily="34" charset="0"/>
            </a:endParaRPr>
          </a:p>
        </p:txBody>
      </p:sp>
    </p:spTree>
    <p:extLst>
      <p:ext uri="{BB962C8B-B14F-4D97-AF65-F5344CB8AC3E}">
        <p14:creationId xmlns:p14="http://schemas.microsoft.com/office/powerpoint/2010/main" val="209723917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73016"/>
            <a:ext cx="7704856" cy="2016224"/>
          </a:xfrm>
        </p:spPr>
        <p:txBody>
          <a:bodyPr>
            <a:normAutofit/>
          </a:bodyPr>
          <a:lstStyle>
            <a:lvl1pPr marL="0" indent="0" algn="l">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8" name="Title 7"/>
          <p:cNvSpPr>
            <a:spLocks noGrp="1"/>
          </p:cNvSpPr>
          <p:nvPr>
            <p:ph type="title"/>
          </p:nvPr>
        </p:nvSpPr>
        <p:spPr>
          <a:xfrm>
            <a:off x="467544" y="1700808"/>
            <a:ext cx="7704856" cy="1728192"/>
          </a:xfrm>
        </p:spPr>
        <p:txBody>
          <a:bodyPr>
            <a:normAutofit/>
          </a:bodyPr>
          <a:lstStyle>
            <a:lvl1pPr>
              <a:defRPr sz="3600"/>
            </a:lvl1pPr>
          </a:lstStyle>
          <a:p>
            <a:r>
              <a:rPr lang="en-US" smtClean="0"/>
              <a:t>Click to edit Master title style</a:t>
            </a:r>
            <a:endParaRPr lang="en-AU" dirty="0"/>
          </a:p>
        </p:txBody>
      </p:sp>
      <p:pic>
        <p:nvPicPr>
          <p:cNvPr id="12" name="Picture 11"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13" name="Straight Connector 12"/>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802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buSzPct val="600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7" name="Picture 6"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8" name="Straight Connector 7"/>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585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TextBox 7"/>
          <p:cNvSpPr txBox="1"/>
          <p:nvPr userDrawn="1"/>
        </p:nvSpPr>
        <p:spPr>
          <a:xfrm>
            <a:off x="467544" y="1556792"/>
            <a:ext cx="8208912" cy="3231654"/>
          </a:xfrm>
          <a:prstGeom prst="rect">
            <a:avLst/>
          </a:prstGeom>
          <a:noFill/>
        </p:spPr>
        <p:txBody>
          <a:bodyPr wrap="square" lIns="0" tIns="0" rIns="0" bIns="0" rtlCol="0">
            <a:spAutoFit/>
          </a:bodyPr>
          <a:lstStyle/>
          <a:p>
            <a:r>
              <a:rPr lang="en-AU" b="1" dirty="0" smtClean="0">
                <a:solidFill>
                  <a:srgbClr val="000000"/>
                </a:solidFill>
              </a:rPr>
              <a:t>Disclaimer</a:t>
            </a:r>
          </a:p>
          <a:p>
            <a:endParaRPr lang="en-AU" sz="1000" dirty="0" smtClean="0">
              <a:solidFill>
                <a:srgbClr val="000000"/>
              </a:solidFill>
            </a:endParaRPr>
          </a:p>
          <a:p>
            <a:r>
              <a:rPr lang="en-AU" sz="1400" dirty="0" smtClean="0">
                <a:solidFill>
                  <a:srgbClr val="000000"/>
                </a:solidFill>
              </a:rPr>
              <a:t>While every effort is made to provide accurate and complete information, Oil Search Limited does not warrant that the information in this presentation is free from errors or omissions or is suitable for its intended use. Subject to any terms implied by law which cannot be excluded, Oil Search accepts no responsibility for any loss, damage, cost or expense (whether direct or indirect) incurred by you as a result of any error, omission or misrepresentation in information in this presentation. All information in this presentation is subject to change without notice.</a:t>
            </a:r>
          </a:p>
          <a:p>
            <a:endParaRPr lang="en-AU" sz="1400" dirty="0" smtClean="0">
              <a:solidFill>
                <a:srgbClr val="000000"/>
              </a:solidFill>
            </a:endParaRPr>
          </a:p>
          <a:p>
            <a:r>
              <a:rPr lang="en-AU" sz="1400" dirty="0" smtClean="0">
                <a:solidFill>
                  <a:srgbClr val="000000"/>
                </a:solidFill>
              </a:rPr>
              <a:t>This presentation may contain forward-looking statements which are subject to particular risks associated with the oil and gas industry. Oil Search Limited believes there are reasonable grounds for the expectations on which the statements are based. However, actual outcomes could differ materially due to a range of factors including oil and gas prices, demand for oil, currency fluctuations, drilling results, field performance, the timing of well work-overs and field development, reserves depletion, progress on gas commercialisation and fiscal and other government issues and approvals.</a:t>
            </a:r>
            <a:endParaRPr lang="en-AU" sz="1400" dirty="0">
              <a:solidFill>
                <a:srgbClr val="000000"/>
              </a:solidFill>
            </a:endParaRPr>
          </a:p>
        </p:txBody>
      </p:sp>
      <p:pic>
        <p:nvPicPr>
          <p:cNvPr id="10" name="Picture 9"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11" name="Straight Connector 10"/>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464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8" name="Picture 7"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9" name="Straight Connector 8"/>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199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Two Content +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412777"/>
            <a:ext cx="4040188"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76871"/>
            <a:ext cx="4040188"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412777"/>
            <a:ext cx="4041775"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76871"/>
            <a:ext cx="4041775"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10" name="Picture 9"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11" name="Straight Connector 10"/>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093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 sm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26746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3275856" y="1600200"/>
            <a:ext cx="54109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9" name="Straight Connector 8"/>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486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 sm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12160" y="1600200"/>
            <a:ext cx="26746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7544" y="1600200"/>
            <a:ext cx="54109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9" name="Straight Connector 8"/>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422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pic>
        <p:nvPicPr>
          <p:cNvPr id="6" name="Picture 5"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7" name="Straight Connector 6"/>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932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il Search Logo.emf"/>
          <p:cNvPicPr>
            <a:picLocks noChangeAspect="1"/>
          </p:cNvPicPr>
          <p:nvPr userDrawn="1"/>
        </p:nvPicPr>
        <p:blipFill>
          <a:blip r:embed="rId2" cstate="print"/>
          <a:stretch>
            <a:fillRect/>
          </a:stretch>
        </p:blipFill>
        <p:spPr>
          <a:xfrm>
            <a:off x="7236296" y="332656"/>
            <a:ext cx="1440000" cy="730280"/>
          </a:xfrm>
          <a:prstGeom prst="rect">
            <a:avLst/>
          </a:prstGeom>
        </p:spPr>
      </p:pic>
      <p:cxnSp>
        <p:nvCxnSpPr>
          <p:cNvPr id="6" name="Straight Connector 5"/>
          <p:cNvCxnSpPr/>
          <p:nvPr userDrawn="1"/>
        </p:nvCxnSpPr>
        <p:spPr>
          <a:xfrm>
            <a:off x="467544" y="1268760"/>
            <a:ext cx="82089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11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9" name="Slide Number Placeholder 8"/>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1859629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No Header">
    <p:spTree>
      <p:nvGrpSpPr>
        <p:cNvPr id="1" name=""/>
        <p:cNvGrpSpPr/>
        <p:nvPr/>
      </p:nvGrpSpPr>
      <p:grpSpPr>
        <a:xfrm>
          <a:off x="0" y="0"/>
          <a:ext cx="0" cy="0"/>
          <a:chOff x="0" y="0"/>
          <a:chExt cx="0" cy="0"/>
        </a:xfrm>
      </p:grpSpPr>
      <p:cxnSp>
        <p:nvCxnSpPr>
          <p:cNvPr id="7" name="Straight Connector 6"/>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501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6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260648"/>
            <a:ext cx="8208912"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467544" y="5589240"/>
            <a:ext cx="8208912" cy="582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062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260648"/>
            <a:ext cx="4032448"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467544" y="5589240"/>
            <a:ext cx="4032448" cy="582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3"/>
          </p:nvPr>
        </p:nvSpPr>
        <p:spPr>
          <a:xfrm>
            <a:off x="4644008" y="260648"/>
            <a:ext cx="4032448"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9" name="Text Placeholder 3"/>
          <p:cNvSpPr>
            <a:spLocks noGrp="1"/>
          </p:cNvSpPr>
          <p:nvPr>
            <p:ph type="body" sz="half" idx="14"/>
          </p:nvPr>
        </p:nvSpPr>
        <p:spPr>
          <a:xfrm>
            <a:off x="4644008" y="5589240"/>
            <a:ext cx="4032448" cy="582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userDrawn="1"/>
        </p:nvCxnSpPr>
        <p:spPr>
          <a:xfrm>
            <a:off x="467544" y="6381328"/>
            <a:ext cx="820891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48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5" name="Slide Number Placeholder 4"/>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331572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4" name="Slide Number Placeholder 3"/>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166592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7" name="Slide Number Placeholder 6"/>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136139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AU" smtClean="0"/>
              <a:t>What's All This About? GMO Guidance</a:t>
            </a:r>
            <a:endParaRPr lang="en-AU"/>
          </a:p>
        </p:txBody>
      </p:sp>
      <p:sp>
        <p:nvSpPr>
          <p:cNvPr id="7" name="Slide Number Placeholder 6"/>
          <p:cNvSpPr>
            <a:spLocks noGrp="1"/>
          </p:cNvSpPr>
          <p:nvPr>
            <p:ph type="sldNum" sz="quarter" idx="12"/>
          </p:nvPr>
        </p:nvSpPr>
        <p:spPr/>
        <p:txBody>
          <a:bodyPr/>
          <a:lstStyle/>
          <a:p>
            <a:fld id="{41E07B18-8705-4223-A171-CC2BC0B59D2C}" type="slidenum">
              <a:rPr lang="en-AU" smtClean="0"/>
              <a:t>‹#›</a:t>
            </a:fld>
            <a:endParaRPr lang="en-AU"/>
          </a:p>
        </p:txBody>
      </p:sp>
    </p:spTree>
    <p:extLst>
      <p:ext uri="{BB962C8B-B14F-4D97-AF65-F5344CB8AC3E}">
        <p14:creationId xmlns:p14="http://schemas.microsoft.com/office/powerpoint/2010/main" val="170790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07B18-8705-4223-A171-CC2BC0B59D2C}" type="slidenum">
              <a:rPr lang="en-AU" smtClean="0"/>
              <a:t>‹#›</a:t>
            </a:fld>
            <a:endParaRPr lang="en-AU"/>
          </a:p>
        </p:txBody>
      </p:sp>
    </p:spTree>
    <p:extLst>
      <p:ext uri="{BB962C8B-B14F-4D97-AF65-F5344CB8AC3E}">
        <p14:creationId xmlns:p14="http://schemas.microsoft.com/office/powerpoint/2010/main" val="112564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5770984" cy="936104"/>
          </a:xfrm>
          <a:prstGeom prst="rect">
            <a:avLst/>
          </a:prstGeom>
        </p:spPr>
        <p:txBody>
          <a:bodyPr vert="horz" lIns="0" tIns="0" rIns="0" bIns="0" rtlCol="0" anchor="b" anchorCtr="0">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4"/>
          </p:nvPr>
        </p:nvSpPr>
        <p:spPr>
          <a:xfrm>
            <a:off x="7668344" y="6453336"/>
            <a:ext cx="1018456" cy="268139"/>
          </a:xfrm>
          <a:prstGeom prst="rect">
            <a:avLst/>
          </a:prstGeom>
        </p:spPr>
        <p:txBody>
          <a:bodyPr vert="horz" lIns="0" tIns="0" rIns="0" bIns="0" rtlCol="0" anchor="t" anchorCtr="0"/>
          <a:lstStyle>
            <a:lvl1pPr algn="r">
              <a:defRPr sz="1000">
                <a:solidFill>
                  <a:srgbClr val="000000"/>
                </a:solidFill>
              </a:defRPr>
            </a:lvl1pPr>
          </a:lstStyle>
          <a:p>
            <a:fld id="{1CD71775-5FA5-454D-BC82-4D6756BD46E6}" type="slidenum">
              <a:rPr lang="en-AU" smtClean="0"/>
              <a:pPr/>
              <a:t>‹#›</a:t>
            </a:fld>
            <a:endParaRPr lang="en-AU" dirty="0"/>
          </a:p>
        </p:txBody>
      </p:sp>
    </p:spTree>
    <p:extLst>
      <p:ext uri="{BB962C8B-B14F-4D97-AF65-F5344CB8AC3E}">
        <p14:creationId xmlns:p14="http://schemas.microsoft.com/office/powerpoint/2010/main" val="186674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spcBef>
          <a:spcPct val="0"/>
        </a:spcBef>
        <a:buNone/>
        <a:defRPr sz="2800" b="1" kern="1200" spc="-100" baseline="0">
          <a:solidFill>
            <a:schemeClr val="tx1"/>
          </a:solidFill>
          <a:latin typeface="+mj-lt"/>
          <a:ea typeface="+mj-ea"/>
          <a:cs typeface="+mj-cs"/>
        </a:defRPr>
      </a:lvl1pPr>
    </p:titleStyle>
    <p:bodyStyle>
      <a:lvl1pPr marL="288000" indent="-288000" algn="l" defTabSz="914400" rtl="0" eaLnBrk="1" latinLnBrk="0" hangingPunct="1">
        <a:lnSpc>
          <a:spcPct val="125000"/>
        </a:lnSpc>
        <a:spcBef>
          <a:spcPts val="600"/>
        </a:spcBef>
        <a:spcAft>
          <a:spcPts val="0"/>
        </a:spcAft>
        <a:buClr>
          <a:schemeClr val="accent1"/>
        </a:buClr>
        <a:buSzPct val="115000"/>
        <a:buFont typeface="Arial" pitchFamily="34" charset="0"/>
        <a:buChar char="»"/>
        <a:defRPr sz="3200" kern="1200">
          <a:solidFill>
            <a:srgbClr val="000000"/>
          </a:solidFill>
          <a:latin typeface="+mn-lt"/>
          <a:ea typeface="+mn-ea"/>
          <a:cs typeface="+mn-cs"/>
        </a:defRPr>
      </a:lvl1pPr>
      <a:lvl2pPr marL="576000" indent="-288000" algn="l" defTabSz="914400" rtl="0" eaLnBrk="1" latinLnBrk="0" hangingPunct="1">
        <a:lnSpc>
          <a:spcPct val="125000"/>
        </a:lnSpc>
        <a:spcBef>
          <a:spcPts val="600"/>
        </a:spcBef>
        <a:spcAft>
          <a:spcPts val="0"/>
        </a:spcAft>
        <a:buClr>
          <a:schemeClr val="accent1"/>
        </a:buClr>
        <a:buFont typeface="Arial" pitchFamily="34" charset="0"/>
        <a:buChar char="–"/>
        <a:defRPr sz="2800" kern="1200">
          <a:solidFill>
            <a:srgbClr val="000000"/>
          </a:solidFill>
          <a:latin typeface="+mn-lt"/>
          <a:ea typeface="+mn-ea"/>
          <a:cs typeface="+mn-cs"/>
        </a:defRPr>
      </a:lvl2pPr>
      <a:lvl3pPr marL="864000" indent="-216000" algn="l" defTabSz="914400" rtl="0" eaLnBrk="1" latinLnBrk="0" hangingPunct="1">
        <a:lnSpc>
          <a:spcPct val="125000"/>
        </a:lnSpc>
        <a:spcBef>
          <a:spcPts val="600"/>
        </a:spcBef>
        <a:spcAft>
          <a:spcPts val="0"/>
        </a:spcAft>
        <a:buClr>
          <a:schemeClr val="accent1"/>
        </a:buClr>
        <a:buFont typeface="Arial" pitchFamily="34" charset="0"/>
        <a:buChar char="•"/>
        <a:defRPr sz="2400" kern="1200">
          <a:solidFill>
            <a:srgbClr val="000000"/>
          </a:solidFill>
          <a:latin typeface="+mn-lt"/>
          <a:ea typeface="+mn-ea"/>
          <a:cs typeface="+mn-cs"/>
        </a:defRPr>
      </a:lvl3pPr>
      <a:lvl4pPr marL="864000" indent="-216000" algn="l" defTabSz="914400" rtl="0" eaLnBrk="1" latinLnBrk="0" hangingPunct="1">
        <a:lnSpc>
          <a:spcPct val="125000"/>
        </a:lnSpc>
        <a:spcBef>
          <a:spcPts val="600"/>
        </a:spcBef>
        <a:spcAft>
          <a:spcPts val="0"/>
        </a:spcAft>
        <a:buClr>
          <a:schemeClr val="accent1"/>
        </a:buClr>
        <a:buFont typeface="Arial" pitchFamily="34" charset="0"/>
        <a:buChar char="–"/>
        <a:defRPr sz="2000" kern="1200">
          <a:solidFill>
            <a:srgbClr val="000000"/>
          </a:solidFill>
          <a:latin typeface="+mn-lt"/>
          <a:ea typeface="+mn-ea"/>
          <a:cs typeface="+mn-cs"/>
        </a:defRPr>
      </a:lvl4pPr>
      <a:lvl5pPr marL="864000" indent="-216000" algn="l" defTabSz="914400" rtl="0" eaLnBrk="1" latinLnBrk="0" hangingPunct="1">
        <a:lnSpc>
          <a:spcPct val="125000"/>
        </a:lnSpc>
        <a:spcBef>
          <a:spcPts val="600"/>
        </a:spcBef>
        <a:spcAft>
          <a:spcPts val="0"/>
        </a:spcAft>
        <a:buClr>
          <a:schemeClr val="accent1"/>
        </a:buClr>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5770984" cy="936104"/>
          </a:xfrm>
          <a:prstGeom prst="rect">
            <a:avLst/>
          </a:prstGeom>
        </p:spPr>
        <p:txBody>
          <a:bodyPr vert="horz" lIns="0" tIns="0" rIns="0" bIns="0" rtlCol="0" anchor="b" anchorCtr="0">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5436096" y="6453336"/>
            <a:ext cx="2133600" cy="268139"/>
          </a:xfrm>
          <a:prstGeom prst="rect">
            <a:avLst/>
          </a:prstGeom>
        </p:spPr>
        <p:txBody>
          <a:bodyPr vert="horz" lIns="0" tIns="0" rIns="0" bIns="0" rtlCol="0" anchor="t" anchorCtr="0"/>
          <a:lstStyle>
            <a:lvl1pPr algn="l">
              <a:defRPr sz="1000">
                <a:solidFill>
                  <a:srgbClr val="000000"/>
                </a:solidFill>
              </a:defRPr>
            </a:lvl1pPr>
          </a:lstStyle>
          <a:p>
            <a:endParaRPr lang="en-AU" dirty="0"/>
          </a:p>
        </p:txBody>
      </p:sp>
      <p:sp>
        <p:nvSpPr>
          <p:cNvPr id="6" name="Slide Number Placeholder 5"/>
          <p:cNvSpPr>
            <a:spLocks noGrp="1"/>
          </p:cNvSpPr>
          <p:nvPr>
            <p:ph type="sldNum" sz="quarter" idx="4"/>
          </p:nvPr>
        </p:nvSpPr>
        <p:spPr>
          <a:xfrm>
            <a:off x="7668344" y="6453336"/>
            <a:ext cx="1018456" cy="268139"/>
          </a:xfrm>
          <a:prstGeom prst="rect">
            <a:avLst/>
          </a:prstGeom>
        </p:spPr>
        <p:txBody>
          <a:bodyPr vert="horz" lIns="0" tIns="0" rIns="0" bIns="0" rtlCol="0" anchor="t" anchorCtr="0"/>
          <a:lstStyle>
            <a:lvl1pPr algn="r">
              <a:defRPr sz="1000">
                <a:solidFill>
                  <a:srgbClr val="000000"/>
                </a:solidFill>
              </a:defRPr>
            </a:lvl1pPr>
          </a:lstStyle>
          <a:p>
            <a:fld id="{1CD71775-5FA5-454D-BC82-4D6756BD46E6}" type="slidenum">
              <a:rPr lang="en-AU" smtClean="0"/>
              <a:pPr/>
              <a:t>‹#›</a:t>
            </a:fld>
            <a:endParaRPr lang="en-AU" dirty="0"/>
          </a:p>
        </p:txBody>
      </p:sp>
    </p:spTree>
    <p:extLst>
      <p:ext uri="{BB962C8B-B14F-4D97-AF65-F5344CB8AC3E}">
        <p14:creationId xmlns:p14="http://schemas.microsoft.com/office/powerpoint/2010/main" val="11697004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ftr="0" dt="0"/>
  <p:txStyles>
    <p:titleStyle>
      <a:lvl1pPr algn="l" defTabSz="914400" rtl="0" eaLnBrk="1" latinLnBrk="0" hangingPunct="1">
        <a:spcBef>
          <a:spcPct val="0"/>
        </a:spcBef>
        <a:buNone/>
        <a:defRPr sz="2800" b="1" kern="1200" spc="-100" baseline="0">
          <a:solidFill>
            <a:schemeClr val="tx1"/>
          </a:solidFill>
          <a:latin typeface="+mj-lt"/>
          <a:ea typeface="+mj-ea"/>
          <a:cs typeface="+mj-cs"/>
        </a:defRPr>
      </a:lvl1pPr>
    </p:titleStyle>
    <p:bodyStyle>
      <a:lvl1pPr marL="288000" indent="-288000" algn="l" defTabSz="914400" rtl="0" eaLnBrk="1" latinLnBrk="0" hangingPunct="1">
        <a:lnSpc>
          <a:spcPct val="125000"/>
        </a:lnSpc>
        <a:spcBef>
          <a:spcPts val="600"/>
        </a:spcBef>
        <a:spcAft>
          <a:spcPts val="0"/>
        </a:spcAft>
        <a:buClr>
          <a:schemeClr val="accent1"/>
        </a:buClr>
        <a:buSzPct val="115000"/>
        <a:buFont typeface="Arial" pitchFamily="34" charset="0"/>
        <a:buChar char="»"/>
        <a:defRPr sz="3200" kern="1200">
          <a:solidFill>
            <a:srgbClr val="000000"/>
          </a:solidFill>
          <a:latin typeface="+mn-lt"/>
          <a:ea typeface="+mn-ea"/>
          <a:cs typeface="+mn-cs"/>
        </a:defRPr>
      </a:lvl1pPr>
      <a:lvl2pPr marL="576000" indent="-288000" algn="l" defTabSz="914400" rtl="0" eaLnBrk="1" latinLnBrk="0" hangingPunct="1">
        <a:lnSpc>
          <a:spcPct val="125000"/>
        </a:lnSpc>
        <a:spcBef>
          <a:spcPts val="600"/>
        </a:spcBef>
        <a:spcAft>
          <a:spcPts val="0"/>
        </a:spcAft>
        <a:buClr>
          <a:schemeClr val="accent1"/>
        </a:buClr>
        <a:buFont typeface="Arial" pitchFamily="34" charset="0"/>
        <a:buChar char="–"/>
        <a:defRPr sz="2800" kern="1200">
          <a:solidFill>
            <a:srgbClr val="000000"/>
          </a:solidFill>
          <a:latin typeface="+mn-lt"/>
          <a:ea typeface="+mn-ea"/>
          <a:cs typeface="+mn-cs"/>
        </a:defRPr>
      </a:lvl2pPr>
      <a:lvl3pPr marL="864000" indent="-216000" algn="l" defTabSz="914400" rtl="0" eaLnBrk="1" latinLnBrk="0" hangingPunct="1">
        <a:lnSpc>
          <a:spcPct val="125000"/>
        </a:lnSpc>
        <a:spcBef>
          <a:spcPts val="600"/>
        </a:spcBef>
        <a:spcAft>
          <a:spcPts val="0"/>
        </a:spcAft>
        <a:buClr>
          <a:schemeClr val="accent1"/>
        </a:buClr>
        <a:buFont typeface="Arial" pitchFamily="34" charset="0"/>
        <a:buChar char="•"/>
        <a:defRPr sz="2400" kern="1200">
          <a:solidFill>
            <a:srgbClr val="000000"/>
          </a:solidFill>
          <a:latin typeface="+mn-lt"/>
          <a:ea typeface="+mn-ea"/>
          <a:cs typeface="+mn-cs"/>
        </a:defRPr>
      </a:lvl3pPr>
      <a:lvl4pPr marL="864000" indent="-216000" algn="l" defTabSz="914400" rtl="0" eaLnBrk="1" latinLnBrk="0" hangingPunct="1">
        <a:lnSpc>
          <a:spcPct val="125000"/>
        </a:lnSpc>
        <a:spcBef>
          <a:spcPts val="600"/>
        </a:spcBef>
        <a:spcAft>
          <a:spcPts val="0"/>
        </a:spcAft>
        <a:buClr>
          <a:schemeClr val="accent1"/>
        </a:buClr>
        <a:buFont typeface="Arial" pitchFamily="34" charset="0"/>
        <a:buChar char="–"/>
        <a:defRPr sz="2000" kern="1200">
          <a:solidFill>
            <a:srgbClr val="000000"/>
          </a:solidFill>
          <a:latin typeface="+mn-lt"/>
          <a:ea typeface="+mn-ea"/>
          <a:cs typeface="+mn-cs"/>
        </a:defRPr>
      </a:lvl4pPr>
      <a:lvl5pPr marL="864000" indent="-216000" algn="l" defTabSz="914400" rtl="0" eaLnBrk="1" latinLnBrk="0" hangingPunct="1">
        <a:lnSpc>
          <a:spcPct val="125000"/>
        </a:lnSpc>
        <a:spcBef>
          <a:spcPts val="600"/>
        </a:spcBef>
        <a:spcAft>
          <a:spcPts val="0"/>
        </a:spcAft>
        <a:buClr>
          <a:schemeClr val="accent1"/>
        </a:buClr>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62" y="3692"/>
            <a:ext cx="8963038" cy="276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142925" y="5013176"/>
            <a:ext cx="5039111" cy="1584176"/>
          </a:xfrm>
        </p:spPr>
        <p:txBody>
          <a:bodyPr>
            <a:noAutofit/>
          </a:bodyPr>
          <a:lstStyle/>
          <a:p>
            <a:r>
              <a:rPr lang="en-AU" sz="2800" b="1" dirty="0" smtClean="0">
                <a:solidFill>
                  <a:schemeClr val="tx1"/>
                </a:solidFill>
                <a:latin typeface="Arial" panose="020B0604020202020204" pitchFamily="34" charset="0"/>
                <a:cs typeface="Arial" panose="020B0604020202020204" pitchFamily="34" charset="0"/>
              </a:rPr>
              <a:t>Vagi Tamari</a:t>
            </a:r>
          </a:p>
          <a:p>
            <a:r>
              <a:rPr lang="en-AU" sz="2800" b="1" dirty="0" smtClean="0">
                <a:solidFill>
                  <a:schemeClr val="tx1"/>
                </a:solidFill>
                <a:latin typeface="Arial" panose="020B0604020202020204" pitchFamily="34" charset="0"/>
                <a:cs typeface="Arial" panose="020B0604020202020204" pitchFamily="34" charset="0"/>
              </a:rPr>
              <a:t>CPF Superintendent</a:t>
            </a:r>
          </a:p>
          <a:p>
            <a:r>
              <a:rPr lang="en-AU" sz="2800" b="1" dirty="0" smtClean="0">
                <a:solidFill>
                  <a:schemeClr val="tx1"/>
                </a:solidFill>
                <a:latin typeface="Arial" panose="020B0604020202020204" pitchFamily="34" charset="0"/>
                <a:cs typeface="Arial" panose="020B0604020202020204" pitchFamily="34" charset="0"/>
              </a:rPr>
              <a:t>(Central </a:t>
            </a:r>
            <a:r>
              <a:rPr lang="en-AU" sz="2800" b="1" dirty="0">
                <a:solidFill>
                  <a:schemeClr val="tx1"/>
                </a:solidFill>
                <a:latin typeface="Arial" panose="020B0604020202020204" pitchFamily="34" charset="0"/>
                <a:cs typeface="Arial" panose="020B0604020202020204" pitchFamily="34" charset="0"/>
              </a:rPr>
              <a:t>Processing </a:t>
            </a:r>
            <a:r>
              <a:rPr lang="en-AU" sz="2800" b="1" dirty="0" smtClean="0">
                <a:solidFill>
                  <a:schemeClr val="tx1"/>
                </a:solidFill>
                <a:latin typeface="Arial" panose="020B0604020202020204" pitchFamily="34" charset="0"/>
                <a:cs typeface="Arial" panose="020B0604020202020204" pitchFamily="34" charset="0"/>
              </a:rPr>
              <a:t>Facility)</a:t>
            </a:r>
            <a:endParaRPr lang="en-AU" sz="2800" b="1" dirty="0">
              <a:solidFill>
                <a:schemeClr val="tx1"/>
              </a:solidFill>
              <a:latin typeface="Arial" panose="020B0604020202020204" pitchFamily="34" charset="0"/>
              <a:cs typeface="Arial" panose="020B0604020202020204" pitchFamily="34" charset="0"/>
            </a:endParaRPr>
          </a:p>
          <a:p>
            <a:endParaRPr lang="en-AU" sz="2800" dirty="0" smtClean="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24818"/>
            <a:ext cx="1258885" cy="1008111"/>
          </a:xfrm>
          <a:prstGeom prst="rect">
            <a:avLst/>
          </a:prstGeom>
        </p:spPr>
      </p:pic>
      <p:pic>
        <p:nvPicPr>
          <p:cNvPr id="7" name="Picture 6"/>
          <p:cNvPicPr>
            <a:picLocks noChangeAspect="1"/>
          </p:cNvPicPr>
          <p:nvPr/>
        </p:nvPicPr>
        <p:blipFill>
          <a:blip r:embed="rId5"/>
          <a:stretch>
            <a:fillRect/>
          </a:stretch>
        </p:blipFill>
        <p:spPr>
          <a:xfrm>
            <a:off x="2898284" y="2636912"/>
            <a:ext cx="3528392" cy="1812378"/>
          </a:xfrm>
          <a:prstGeom prst="rect">
            <a:avLst/>
          </a:prstGeom>
        </p:spPr>
      </p:pic>
    </p:spTree>
    <p:extLst>
      <p:ext uri="{BB962C8B-B14F-4D97-AF65-F5344CB8AC3E}">
        <p14:creationId xmlns:p14="http://schemas.microsoft.com/office/powerpoint/2010/main" val="394659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4675466" y="1718412"/>
            <a:ext cx="0" cy="2570333"/>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294967295"/>
          </p:nvPr>
        </p:nvSpPr>
        <p:spPr>
          <a:xfrm>
            <a:off x="7873132" y="6477825"/>
            <a:ext cx="1018456" cy="268139"/>
          </a:xfrm>
        </p:spPr>
        <p:txBody>
          <a:bodyPr/>
          <a:lstStyle/>
          <a:p>
            <a:fld id="{1CD71775-5FA5-454D-BC82-4D6756BD46E6}" type="slidenum">
              <a:rPr lang="en-AU" smtClean="0"/>
              <a:pPr/>
              <a:t>2</a:t>
            </a:fld>
            <a:endParaRPr lang="en-AU" dirty="0"/>
          </a:p>
        </p:txBody>
      </p:sp>
      <p:sp>
        <p:nvSpPr>
          <p:cNvPr id="7" name="Rectangle 6"/>
          <p:cNvSpPr/>
          <p:nvPr/>
        </p:nvSpPr>
        <p:spPr>
          <a:xfrm>
            <a:off x="1153883" y="535546"/>
            <a:ext cx="7696205" cy="640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prstClr val="white"/>
                </a:solidFill>
              </a:rPr>
              <a:t>To generate top-quartile returns for shareholders through excellence in socially responsible oil and gas exploration and production.</a:t>
            </a:r>
          </a:p>
        </p:txBody>
      </p:sp>
      <p:sp>
        <p:nvSpPr>
          <p:cNvPr id="12" name="Rectangle 11"/>
          <p:cNvSpPr/>
          <p:nvPr/>
        </p:nvSpPr>
        <p:spPr>
          <a:xfrm>
            <a:off x="240846" y="535546"/>
            <a:ext cx="925286" cy="640079"/>
          </a:xfrm>
          <a:prstGeom prst="rect">
            <a:avLst/>
          </a:prstGeom>
          <a:solidFill>
            <a:srgbClr val="244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prstClr val="white"/>
                </a:solidFill>
              </a:rPr>
              <a:t>Vision</a:t>
            </a:r>
          </a:p>
        </p:txBody>
      </p:sp>
      <p:sp>
        <p:nvSpPr>
          <p:cNvPr id="18" name="Text Box 7"/>
          <p:cNvSpPr txBox="1">
            <a:spLocks noChangeArrowheads="1"/>
          </p:cNvSpPr>
          <p:nvPr/>
        </p:nvSpPr>
        <p:spPr bwMode="auto">
          <a:xfrm>
            <a:off x="241594" y="5316077"/>
            <a:ext cx="1464339" cy="9058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sz="1200" dirty="0" smtClean="0">
                <a:solidFill>
                  <a:srgbClr val="24407E"/>
                </a:solidFill>
              </a:rPr>
              <a:t>Sustain and optimise value of existing assets</a:t>
            </a:r>
            <a:endParaRPr lang="en-AU" altLang="en-US" sz="1200" dirty="0">
              <a:solidFill>
                <a:srgbClr val="24407E"/>
              </a:solidFill>
            </a:endParaRPr>
          </a:p>
        </p:txBody>
      </p:sp>
      <p:sp>
        <p:nvSpPr>
          <p:cNvPr id="19" name="Text Box 8"/>
          <p:cNvSpPr txBox="1">
            <a:spLocks noChangeArrowheads="1"/>
          </p:cNvSpPr>
          <p:nvPr/>
        </p:nvSpPr>
        <p:spPr bwMode="auto">
          <a:xfrm>
            <a:off x="966807" y="3122048"/>
            <a:ext cx="1420090" cy="1733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sz="1200" dirty="0">
                <a:solidFill>
                  <a:srgbClr val="24407E"/>
                </a:solidFill>
              </a:rPr>
              <a:t>Commercialise a Highlands-resourced LNG train </a:t>
            </a:r>
            <a:endParaRPr lang="en-AU" altLang="en-US" sz="1200" dirty="0">
              <a:solidFill>
                <a:srgbClr val="24407E"/>
              </a:solidFill>
            </a:endParaRPr>
          </a:p>
        </p:txBody>
      </p:sp>
      <p:sp>
        <p:nvSpPr>
          <p:cNvPr id="20" name="Text Box 9"/>
          <p:cNvSpPr txBox="1">
            <a:spLocks noChangeArrowheads="1"/>
          </p:cNvSpPr>
          <p:nvPr/>
        </p:nvSpPr>
        <p:spPr bwMode="auto">
          <a:xfrm>
            <a:off x="3042516" y="3138180"/>
            <a:ext cx="1453285" cy="17177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sz="1200" dirty="0">
                <a:solidFill>
                  <a:srgbClr val="24407E"/>
                </a:solidFill>
              </a:rPr>
              <a:t>Optimise our portfolio through active exploration </a:t>
            </a:r>
            <a:endParaRPr lang="en-AU" altLang="en-US" sz="1200" dirty="0">
              <a:solidFill>
                <a:srgbClr val="24407E"/>
              </a:solidFill>
            </a:endParaRPr>
          </a:p>
        </p:txBody>
      </p:sp>
      <p:sp>
        <p:nvSpPr>
          <p:cNvPr id="21" name="Text Box 13"/>
          <p:cNvSpPr txBox="1">
            <a:spLocks noChangeArrowheads="1"/>
          </p:cNvSpPr>
          <p:nvPr/>
        </p:nvSpPr>
        <p:spPr bwMode="auto">
          <a:xfrm>
            <a:off x="5079566" y="3122080"/>
            <a:ext cx="1445030" cy="10360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sz="1200" dirty="0">
                <a:solidFill>
                  <a:srgbClr val="24407E"/>
                </a:solidFill>
              </a:rPr>
              <a:t>Promote a stable operating environment in PNG</a:t>
            </a:r>
            <a:endParaRPr lang="en-AU" altLang="en-US" sz="1200" dirty="0">
              <a:solidFill>
                <a:srgbClr val="24407E"/>
              </a:solidFill>
            </a:endParaRPr>
          </a:p>
        </p:txBody>
      </p:sp>
      <p:sp>
        <p:nvSpPr>
          <p:cNvPr id="22" name="Text Box 15"/>
          <p:cNvSpPr txBox="1">
            <a:spLocks noChangeArrowheads="1"/>
          </p:cNvSpPr>
          <p:nvPr/>
        </p:nvSpPr>
        <p:spPr bwMode="auto">
          <a:xfrm>
            <a:off x="6347641" y="5327417"/>
            <a:ext cx="1385256" cy="4613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altLang="en-US" sz="1200" dirty="0" smtClean="0">
                <a:solidFill>
                  <a:srgbClr val="24407E"/>
                </a:solidFill>
              </a:rPr>
              <a:t>Optimise </a:t>
            </a:r>
            <a:r>
              <a:rPr lang="en-AU" altLang="en-US" sz="1200" dirty="0">
                <a:solidFill>
                  <a:srgbClr val="24407E"/>
                </a:solidFill>
              </a:rPr>
              <a:t>capital and liquidity </a:t>
            </a:r>
            <a:r>
              <a:rPr lang="en-AU" altLang="en-US" sz="1200" dirty="0" smtClean="0">
                <a:solidFill>
                  <a:srgbClr val="24407E"/>
                </a:solidFill>
              </a:rPr>
              <a:t>management</a:t>
            </a:r>
            <a:endParaRPr lang="en-AU" altLang="en-US" sz="1200" dirty="0">
              <a:solidFill>
                <a:srgbClr val="24407E"/>
              </a:solidFill>
            </a:endParaRPr>
          </a:p>
        </p:txBody>
      </p:sp>
      <p:sp>
        <p:nvSpPr>
          <p:cNvPr id="23" name="Text Box 17"/>
          <p:cNvSpPr txBox="1">
            <a:spLocks noChangeArrowheads="1"/>
          </p:cNvSpPr>
          <p:nvPr/>
        </p:nvSpPr>
        <p:spPr bwMode="auto">
          <a:xfrm>
            <a:off x="7392610" y="3139560"/>
            <a:ext cx="1489302" cy="11468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sz="1200" dirty="0" smtClean="0">
                <a:solidFill>
                  <a:srgbClr val="24407E"/>
                </a:solidFill>
              </a:rPr>
              <a:t>Enhance organisation capability to deliver strategy</a:t>
            </a:r>
            <a:endParaRPr lang="en-AU" altLang="en-US" sz="1200" dirty="0">
              <a:solidFill>
                <a:srgbClr val="24407E"/>
              </a:solidFill>
            </a:endParaRPr>
          </a:p>
        </p:txBody>
      </p:sp>
      <p:cxnSp>
        <p:nvCxnSpPr>
          <p:cNvPr id="25" name="Straight Connector 24"/>
          <p:cNvCxnSpPr/>
          <p:nvPr/>
        </p:nvCxnSpPr>
        <p:spPr>
          <a:xfrm>
            <a:off x="343123" y="1828779"/>
            <a:ext cx="21771" cy="2609300"/>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1878" y="1718417"/>
            <a:ext cx="0" cy="2570333"/>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736015" y="1828773"/>
            <a:ext cx="2" cy="2260990"/>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sp>
        <p:nvSpPr>
          <p:cNvPr id="30" name="Pentagon 29"/>
          <p:cNvSpPr/>
          <p:nvPr/>
        </p:nvSpPr>
        <p:spPr>
          <a:xfrm>
            <a:off x="1153881" y="1188701"/>
            <a:ext cx="7674429" cy="640079"/>
          </a:xfrm>
          <a:prstGeom prst="homePlate">
            <a:avLst/>
          </a:prstGeom>
          <a:solidFill>
            <a:srgbClr val="009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prstClr val="white"/>
                </a:solidFill>
              </a:rPr>
              <a:t>Achieve top-quartile value growth performance versus peer group, over the next five years by pursuing these key strategies:</a:t>
            </a:r>
          </a:p>
        </p:txBody>
      </p:sp>
      <p:sp>
        <p:nvSpPr>
          <p:cNvPr id="31" name="Rectangle 30"/>
          <p:cNvSpPr/>
          <p:nvPr/>
        </p:nvSpPr>
        <p:spPr>
          <a:xfrm>
            <a:off x="238120" y="1188701"/>
            <a:ext cx="925286" cy="640079"/>
          </a:xfrm>
          <a:prstGeom prst="rect">
            <a:avLst/>
          </a:prstGeom>
          <a:solidFill>
            <a:srgbClr val="005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prstClr val="white"/>
                </a:solidFill>
              </a:rPr>
              <a:t>Objective</a:t>
            </a:r>
          </a:p>
        </p:txBody>
      </p:sp>
      <p:sp>
        <p:nvSpPr>
          <p:cNvPr id="35" name="Text Box 8"/>
          <p:cNvSpPr txBox="1">
            <a:spLocks noChangeArrowheads="1"/>
          </p:cNvSpPr>
          <p:nvPr/>
        </p:nvSpPr>
        <p:spPr bwMode="auto">
          <a:xfrm>
            <a:off x="2051720" y="5265502"/>
            <a:ext cx="1420090" cy="9461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sz="1200" dirty="0">
                <a:solidFill>
                  <a:srgbClr val="24407E"/>
                </a:solidFill>
              </a:rPr>
              <a:t>Commercialise a Gulf Hub-resourced LNG train </a:t>
            </a:r>
            <a:endParaRPr lang="en-AU" altLang="en-US" sz="1200" dirty="0">
              <a:solidFill>
                <a:srgbClr val="24407E"/>
              </a:solidFill>
            </a:endParaRPr>
          </a:p>
        </p:txBody>
      </p:sp>
      <p:cxnSp>
        <p:nvCxnSpPr>
          <p:cNvPr id="38" name="Straight Connector 37"/>
          <p:cNvCxnSpPr/>
          <p:nvPr/>
        </p:nvCxnSpPr>
        <p:spPr>
          <a:xfrm>
            <a:off x="1181324" y="1828779"/>
            <a:ext cx="0" cy="156772"/>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sp>
        <p:nvSpPr>
          <p:cNvPr id="40" name="Text Box 9"/>
          <p:cNvSpPr txBox="1">
            <a:spLocks noChangeArrowheads="1"/>
          </p:cNvSpPr>
          <p:nvPr/>
        </p:nvSpPr>
        <p:spPr bwMode="auto">
          <a:xfrm>
            <a:off x="4211962" y="5244497"/>
            <a:ext cx="1453285" cy="9666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nchor="t" anchorCtr="1"/>
          <a:lstStyle>
            <a:lvl1pPr marL="87313" indent="-87313"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spcBef>
                <a:spcPct val="50000"/>
              </a:spcBef>
            </a:pPr>
            <a:r>
              <a:rPr lang="en-AU" sz="1200" dirty="0">
                <a:solidFill>
                  <a:srgbClr val="24407E"/>
                </a:solidFill>
              </a:rPr>
              <a:t>Deliver new ventures consistent with our vision </a:t>
            </a:r>
            <a:endParaRPr lang="en-AU" altLang="en-US" sz="1200" dirty="0">
              <a:solidFill>
                <a:srgbClr val="24407E"/>
              </a:solidFill>
            </a:endParaRPr>
          </a:p>
        </p:txBody>
      </p:sp>
      <p:cxnSp>
        <p:nvCxnSpPr>
          <p:cNvPr id="44" name="Straight Connector 43"/>
          <p:cNvCxnSpPr/>
          <p:nvPr/>
        </p:nvCxnSpPr>
        <p:spPr>
          <a:xfrm>
            <a:off x="3293204" y="1828774"/>
            <a:ext cx="0" cy="354356"/>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36096" y="1828774"/>
            <a:ext cx="0" cy="156772"/>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95592" y="1802629"/>
            <a:ext cx="0" cy="380502"/>
          </a:xfrm>
          <a:prstGeom prst="line">
            <a:avLst/>
          </a:prstGeom>
          <a:ln>
            <a:solidFill>
              <a:srgbClr val="00757F"/>
            </a:solidFill>
          </a:ln>
        </p:spPr>
        <p:style>
          <a:lnRef idx="1">
            <a:schemeClr val="accent1"/>
          </a:lnRef>
          <a:fillRef idx="0">
            <a:schemeClr val="accent1"/>
          </a:fillRef>
          <a:effectRef idx="0">
            <a:schemeClr val="accent1"/>
          </a:effectRef>
          <a:fontRef idx="minor">
            <a:schemeClr val="tx1"/>
          </a:fontRef>
        </p:style>
      </p:cxnSp>
      <p:pic>
        <p:nvPicPr>
          <p:cNvPr id="3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60" t="7163" r="19441" b="3783"/>
          <a:stretch/>
        </p:blipFill>
        <p:spPr bwMode="auto">
          <a:xfrm>
            <a:off x="905469" y="2007434"/>
            <a:ext cx="1487855" cy="1185454"/>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4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55" t="9377" r="12214" b="6172"/>
          <a:stretch/>
        </p:blipFill>
        <p:spPr bwMode="auto">
          <a:xfrm>
            <a:off x="121158" y="4096250"/>
            <a:ext cx="1488953" cy="1185456"/>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4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20" b="43925"/>
          <a:stretch/>
        </p:blipFill>
        <p:spPr bwMode="auto">
          <a:xfrm>
            <a:off x="5085182" y="2007434"/>
            <a:ext cx="1341375" cy="1185454"/>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9049" y="4048699"/>
            <a:ext cx="1530101" cy="1230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6372202" y="4089763"/>
            <a:ext cx="1453475" cy="1209646"/>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3" name="Rectangle 52"/>
          <p:cNvSpPr/>
          <p:nvPr/>
        </p:nvSpPr>
        <p:spPr>
          <a:xfrm>
            <a:off x="7366999" y="1983243"/>
            <a:ext cx="1453475" cy="1209646"/>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9932" y="4096252"/>
            <a:ext cx="1471769" cy="118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36244" y="3385006"/>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2</a:t>
            </a:r>
          </a:p>
        </p:txBody>
      </p:sp>
      <p:sp>
        <p:nvSpPr>
          <p:cNvPr id="36" name="Oval 35"/>
          <p:cNvSpPr/>
          <p:nvPr/>
        </p:nvSpPr>
        <p:spPr>
          <a:xfrm>
            <a:off x="14741" y="5407314"/>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1</a:t>
            </a:r>
          </a:p>
        </p:txBody>
      </p:sp>
      <p:sp>
        <p:nvSpPr>
          <p:cNvPr id="37" name="Oval 36"/>
          <p:cNvSpPr/>
          <p:nvPr/>
        </p:nvSpPr>
        <p:spPr>
          <a:xfrm>
            <a:off x="2800477" y="3336699"/>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4</a:t>
            </a:r>
          </a:p>
        </p:txBody>
      </p:sp>
      <p:sp>
        <p:nvSpPr>
          <p:cNvPr id="48" name="Oval 47"/>
          <p:cNvSpPr/>
          <p:nvPr/>
        </p:nvSpPr>
        <p:spPr>
          <a:xfrm>
            <a:off x="1806488" y="5438368"/>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3</a:t>
            </a:r>
          </a:p>
        </p:txBody>
      </p:sp>
      <p:sp>
        <p:nvSpPr>
          <p:cNvPr id="54" name="Oval 53"/>
          <p:cNvSpPr/>
          <p:nvPr/>
        </p:nvSpPr>
        <p:spPr>
          <a:xfrm>
            <a:off x="3934241" y="5458479"/>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5</a:t>
            </a:r>
          </a:p>
        </p:txBody>
      </p:sp>
      <p:sp>
        <p:nvSpPr>
          <p:cNvPr id="55" name="Oval 54"/>
          <p:cNvSpPr/>
          <p:nvPr/>
        </p:nvSpPr>
        <p:spPr>
          <a:xfrm>
            <a:off x="4844140" y="3381556"/>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6</a:t>
            </a:r>
          </a:p>
        </p:txBody>
      </p:sp>
      <p:sp>
        <p:nvSpPr>
          <p:cNvPr id="56" name="Oval 55"/>
          <p:cNvSpPr/>
          <p:nvPr/>
        </p:nvSpPr>
        <p:spPr>
          <a:xfrm>
            <a:off x="6056511" y="5407314"/>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7</a:t>
            </a:r>
          </a:p>
        </p:txBody>
      </p:sp>
      <p:sp>
        <p:nvSpPr>
          <p:cNvPr id="57" name="Oval 56"/>
          <p:cNvSpPr/>
          <p:nvPr/>
        </p:nvSpPr>
        <p:spPr>
          <a:xfrm>
            <a:off x="7069539" y="3412359"/>
            <a:ext cx="315690" cy="455474"/>
          </a:xfrm>
          <a:prstGeom prst="ellipse">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prstClr val="white"/>
                </a:solidFill>
              </a:rPr>
              <a:t>8</a:t>
            </a:r>
          </a:p>
        </p:txBody>
      </p:sp>
      <p:pic>
        <p:nvPicPr>
          <p:cNvPr id="1024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6557" y="4331687"/>
            <a:ext cx="1334847" cy="7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7035" r="8584" b="11384"/>
          <a:stretch/>
        </p:blipFill>
        <p:spPr bwMode="auto">
          <a:xfrm>
            <a:off x="7408617" y="2086360"/>
            <a:ext cx="1404021" cy="95009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43"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900" r="12927" b="11392"/>
          <a:stretch/>
        </p:blipFill>
        <p:spPr bwMode="auto">
          <a:xfrm>
            <a:off x="2985215" y="2032425"/>
            <a:ext cx="1497675" cy="1148382"/>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47"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r="12273"/>
          <a:stretch/>
        </p:blipFill>
        <p:spPr bwMode="auto">
          <a:xfrm>
            <a:off x="8344486" y="89776"/>
            <a:ext cx="644102" cy="44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Rectangle 57"/>
          <p:cNvSpPr/>
          <p:nvPr/>
        </p:nvSpPr>
        <p:spPr>
          <a:xfrm>
            <a:off x="238120" y="1828780"/>
            <a:ext cx="925286" cy="2575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prstClr val="white"/>
                </a:solidFill>
              </a:rPr>
              <a:t>Strategies</a:t>
            </a:r>
          </a:p>
        </p:txBody>
      </p:sp>
      <p:sp>
        <p:nvSpPr>
          <p:cNvPr id="60" name="Oval 59"/>
          <p:cNvSpPr/>
          <p:nvPr/>
        </p:nvSpPr>
        <p:spPr>
          <a:xfrm>
            <a:off x="7040268" y="1672408"/>
            <a:ext cx="2103731" cy="1892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56854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548680"/>
            <a:ext cx="6409507" cy="576064"/>
          </a:xfrm>
        </p:spPr>
        <p:txBody>
          <a:bodyPr>
            <a:normAutofit fontScale="90000"/>
          </a:bodyPr>
          <a:lstStyle/>
          <a:p>
            <a:r>
              <a:rPr lang="en-AU" sz="2400" dirty="0" smtClean="0"/>
              <a:t>Enhance organisation capability to deliver strategy</a:t>
            </a:r>
            <a:endParaRPr lang="en-AU" sz="2400" dirty="0"/>
          </a:p>
        </p:txBody>
      </p:sp>
      <p:sp>
        <p:nvSpPr>
          <p:cNvPr id="4" name="Slide Number Placeholder 3"/>
          <p:cNvSpPr>
            <a:spLocks noGrp="1"/>
          </p:cNvSpPr>
          <p:nvPr>
            <p:ph type="sldNum" sz="quarter" idx="4294967295"/>
          </p:nvPr>
        </p:nvSpPr>
        <p:spPr>
          <a:xfrm>
            <a:off x="7668344" y="6453336"/>
            <a:ext cx="1018456" cy="268139"/>
          </a:xfrm>
        </p:spPr>
        <p:txBody>
          <a:bodyPr/>
          <a:lstStyle/>
          <a:p>
            <a:fld id="{1CD71775-5FA5-454D-BC82-4D6756BD46E6}" type="slidenum">
              <a:rPr lang="en-AU" smtClean="0"/>
              <a:pPr/>
              <a:t>3</a:t>
            </a:fld>
            <a:endParaRPr lang="en-AU"/>
          </a:p>
        </p:txBody>
      </p:sp>
      <p:sp>
        <p:nvSpPr>
          <p:cNvPr id="5" name="Rectangle 4"/>
          <p:cNvSpPr/>
          <p:nvPr/>
        </p:nvSpPr>
        <p:spPr>
          <a:xfrm>
            <a:off x="215520" y="2057467"/>
            <a:ext cx="3409951" cy="276999"/>
          </a:xfrm>
          <a:prstGeom prst="rect">
            <a:avLst/>
          </a:prstGeom>
        </p:spPr>
        <p:txBody>
          <a:bodyPr wrap="square">
            <a:spAutoFit/>
          </a:bodyPr>
          <a:lstStyle/>
          <a:p>
            <a:pPr algn="r"/>
            <a:r>
              <a:rPr lang="en-AU" sz="1200" dirty="0">
                <a:solidFill>
                  <a:srgbClr val="24407E"/>
                </a:solidFill>
              </a:rPr>
              <a:t>Implement BU/Functional Structure</a:t>
            </a:r>
          </a:p>
        </p:txBody>
      </p:sp>
      <p:sp>
        <p:nvSpPr>
          <p:cNvPr id="6" name="Rectangle 5"/>
          <p:cNvSpPr/>
          <p:nvPr/>
        </p:nvSpPr>
        <p:spPr>
          <a:xfrm>
            <a:off x="4214153" y="1937829"/>
            <a:ext cx="46081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200" dirty="0">
                <a:solidFill>
                  <a:srgbClr val="00ADEF"/>
                </a:solidFill>
              </a:rPr>
              <a:t>Ensures we have structure to deliver </a:t>
            </a:r>
            <a:br>
              <a:rPr lang="en-AU" sz="1200" dirty="0">
                <a:solidFill>
                  <a:srgbClr val="00ADEF"/>
                </a:solidFill>
              </a:rPr>
            </a:br>
            <a:r>
              <a:rPr lang="en-AU" sz="1200" dirty="0">
                <a:solidFill>
                  <a:srgbClr val="00ADEF"/>
                </a:solidFill>
              </a:rPr>
              <a:t>on our vision</a:t>
            </a:r>
          </a:p>
        </p:txBody>
      </p:sp>
      <p:sp>
        <p:nvSpPr>
          <p:cNvPr id="7" name="Rectangle 6"/>
          <p:cNvSpPr/>
          <p:nvPr/>
        </p:nvSpPr>
        <p:spPr>
          <a:xfrm>
            <a:off x="4267472" y="2701401"/>
            <a:ext cx="46081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200" dirty="0">
                <a:solidFill>
                  <a:srgbClr val="00ADEF"/>
                </a:solidFill>
              </a:rPr>
              <a:t>Chase our core strategy</a:t>
            </a:r>
          </a:p>
        </p:txBody>
      </p:sp>
      <p:sp>
        <p:nvSpPr>
          <p:cNvPr id="8" name="Rectangle 7"/>
          <p:cNvSpPr/>
          <p:nvPr/>
        </p:nvSpPr>
        <p:spPr>
          <a:xfrm>
            <a:off x="4257947" y="3486588"/>
            <a:ext cx="46081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200" dirty="0">
                <a:solidFill>
                  <a:srgbClr val="00ADEF"/>
                </a:solidFill>
              </a:rPr>
              <a:t>Captures advantages; identifies gaps</a:t>
            </a:r>
          </a:p>
        </p:txBody>
      </p:sp>
      <p:sp>
        <p:nvSpPr>
          <p:cNvPr id="9" name="Rectangle 8"/>
          <p:cNvSpPr/>
          <p:nvPr/>
        </p:nvSpPr>
        <p:spPr>
          <a:xfrm>
            <a:off x="4235564" y="4256369"/>
            <a:ext cx="46081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200" dirty="0">
                <a:solidFill>
                  <a:srgbClr val="00ADEF"/>
                </a:solidFill>
              </a:rPr>
              <a:t>Mitigates risks associated with our growth</a:t>
            </a:r>
          </a:p>
        </p:txBody>
      </p:sp>
      <p:sp>
        <p:nvSpPr>
          <p:cNvPr id="10" name="Rectangle 9"/>
          <p:cNvSpPr/>
          <p:nvPr/>
        </p:nvSpPr>
        <p:spPr>
          <a:xfrm>
            <a:off x="4248422" y="4994217"/>
            <a:ext cx="4209779"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200" dirty="0">
                <a:solidFill>
                  <a:srgbClr val="00ADEF"/>
                </a:solidFill>
              </a:rPr>
              <a:t>An aligned and </a:t>
            </a:r>
            <a:r>
              <a:rPr lang="en-AU" sz="1200" dirty="0" smtClean="0">
                <a:solidFill>
                  <a:srgbClr val="00ADEF"/>
                </a:solidFill>
              </a:rPr>
              <a:t>focused leadership </a:t>
            </a:r>
            <a:r>
              <a:rPr lang="en-AU" sz="1200" dirty="0">
                <a:solidFill>
                  <a:srgbClr val="00ADEF"/>
                </a:solidFill>
              </a:rPr>
              <a:t>team</a:t>
            </a:r>
          </a:p>
        </p:txBody>
      </p:sp>
      <p:sp>
        <p:nvSpPr>
          <p:cNvPr id="11" name="Rectangle 10"/>
          <p:cNvSpPr/>
          <p:nvPr/>
        </p:nvSpPr>
        <p:spPr>
          <a:xfrm>
            <a:off x="4239937" y="5631980"/>
            <a:ext cx="46081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200" dirty="0">
                <a:solidFill>
                  <a:srgbClr val="00ADEF"/>
                </a:solidFill>
              </a:rPr>
              <a:t>Captures and fully utilise our knowledge</a:t>
            </a:r>
          </a:p>
        </p:txBody>
      </p:sp>
      <p:sp>
        <p:nvSpPr>
          <p:cNvPr id="12" name="Rectangle 11"/>
          <p:cNvSpPr/>
          <p:nvPr/>
        </p:nvSpPr>
        <p:spPr>
          <a:xfrm>
            <a:off x="215519" y="2840819"/>
            <a:ext cx="3409951" cy="276999"/>
          </a:xfrm>
          <a:prstGeom prst="rect">
            <a:avLst/>
          </a:prstGeom>
        </p:spPr>
        <p:txBody>
          <a:bodyPr wrap="square">
            <a:spAutoFit/>
          </a:bodyPr>
          <a:lstStyle/>
          <a:p>
            <a:pPr algn="r"/>
            <a:r>
              <a:rPr lang="en-AU" sz="1200" dirty="0">
                <a:solidFill>
                  <a:srgbClr val="24407E"/>
                </a:solidFill>
              </a:rPr>
              <a:t>Establish the Gas Development Business Unit</a:t>
            </a:r>
          </a:p>
        </p:txBody>
      </p:sp>
      <p:sp>
        <p:nvSpPr>
          <p:cNvPr id="13" name="Rectangle 12"/>
          <p:cNvSpPr/>
          <p:nvPr/>
        </p:nvSpPr>
        <p:spPr>
          <a:xfrm>
            <a:off x="234568" y="3648179"/>
            <a:ext cx="3409951" cy="276999"/>
          </a:xfrm>
          <a:prstGeom prst="rect">
            <a:avLst/>
          </a:prstGeom>
        </p:spPr>
        <p:txBody>
          <a:bodyPr wrap="square">
            <a:spAutoFit/>
          </a:bodyPr>
          <a:lstStyle/>
          <a:p>
            <a:pPr algn="r"/>
            <a:r>
              <a:rPr lang="en-AU" sz="1200" dirty="0">
                <a:solidFill>
                  <a:srgbClr val="24407E"/>
                </a:solidFill>
              </a:rPr>
              <a:t>Develop an activity &amp; workforce planning model</a:t>
            </a:r>
          </a:p>
        </p:txBody>
      </p:sp>
      <p:sp>
        <p:nvSpPr>
          <p:cNvPr id="14" name="Rectangle 13"/>
          <p:cNvSpPr/>
          <p:nvPr/>
        </p:nvSpPr>
        <p:spPr>
          <a:xfrm>
            <a:off x="215516" y="4377315"/>
            <a:ext cx="3409953" cy="276999"/>
          </a:xfrm>
          <a:prstGeom prst="rect">
            <a:avLst/>
          </a:prstGeom>
        </p:spPr>
        <p:txBody>
          <a:bodyPr wrap="square">
            <a:spAutoFit/>
          </a:bodyPr>
          <a:lstStyle/>
          <a:p>
            <a:pPr algn="r"/>
            <a:r>
              <a:rPr lang="en-AU" sz="1200" dirty="0">
                <a:solidFill>
                  <a:srgbClr val="24407E"/>
                </a:solidFill>
              </a:rPr>
              <a:t>Deliver identified priority capability initiatives </a:t>
            </a:r>
          </a:p>
        </p:txBody>
      </p:sp>
      <p:sp>
        <p:nvSpPr>
          <p:cNvPr id="15" name="Rectangle 14"/>
          <p:cNvSpPr/>
          <p:nvPr/>
        </p:nvSpPr>
        <p:spPr>
          <a:xfrm>
            <a:off x="1331640" y="5058989"/>
            <a:ext cx="2335482" cy="461665"/>
          </a:xfrm>
          <a:prstGeom prst="rect">
            <a:avLst/>
          </a:prstGeom>
        </p:spPr>
        <p:txBody>
          <a:bodyPr wrap="square">
            <a:spAutoFit/>
          </a:bodyPr>
          <a:lstStyle/>
          <a:p>
            <a:pPr algn="r"/>
            <a:r>
              <a:rPr lang="en-AU" sz="1200" b="1" dirty="0">
                <a:solidFill>
                  <a:srgbClr val="24407E"/>
                </a:solidFill>
              </a:rPr>
              <a:t>Institutionalise our new ‘</a:t>
            </a:r>
            <a:r>
              <a:rPr lang="en-AU" sz="1200" b="1" i="1" dirty="0">
                <a:solidFill>
                  <a:srgbClr val="24407E"/>
                </a:solidFill>
              </a:rPr>
              <a:t>Our Way</a:t>
            </a:r>
            <a:r>
              <a:rPr lang="en-AU" sz="1200" b="1" dirty="0">
                <a:solidFill>
                  <a:srgbClr val="24407E"/>
                </a:solidFill>
              </a:rPr>
              <a:t>’ management system</a:t>
            </a:r>
          </a:p>
        </p:txBody>
      </p:sp>
      <p:sp>
        <p:nvSpPr>
          <p:cNvPr id="16" name="Rectangle 15"/>
          <p:cNvSpPr/>
          <p:nvPr/>
        </p:nvSpPr>
        <p:spPr>
          <a:xfrm>
            <a:off x="257174" y="5752921"/>
            <a:ext cx="3409948" cy="276999"/>
          </a:xfrm>
          <a:prstGeom prst="rect">
            <a:avLst/>
          </a:prstGeom>
        </p:spPr>
        <p:txBody>
          <a:bodyPr wrap="square">
            <a:spAutoFit/>
          </a:bodyPr>
          <a:lstStyle/>
          <a:p>
            <a:pPr algn="r"/>
            <a:r>
              <a:rPr lang="en-AU" sz="1200" dirty="0">
                <a:solidFill>
                  <a:srgbClr val="24407E"/>
                </a:solidFill>
              </a:rPr>
              <a:t>Deliver knowledge management system</a:t>
            </a:r>
          </a:p>
        </p:txBody>
      </p:sp>
      <p:pic>
        <p:nvPicPr>
          <p:cNvPr id="3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45" t="15835" r="16428" b="6253"/>
          <a:stretch/>
        </p:blipFill>
        <p:spPr bwMode="auto">
          <a:xfrm>
            <a:off x="6932191" y="1799644"/>
            <a:ext cx="1894811" cy="1550184"/>
          </a:xfrm>
          <a:prstGeom prst="rect">
            <a:avLst/>
          </a:prstGeom>
          <a:solidFill>
            <a:srgbClr val="FFFFFF">
              <a:shade val="85000"/>
            </a:srgbClr>
          </a:solidFill>
          <a:ln w="19050" cap="sq">
            <a:solidFill>
              <a:srgbClr val="00ADE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4" y="4756630"/>
            <a:ext cx="1218683" cy="948690"/>
          </a:xfrm>
          <a:prstGeom prst="rect">
            <a:avLst/>
          </a:prstGeom>
          <a:solidFill>
            <a:srgbClr val="FFFFFF">
              <a:shade val="85000"/>
            </a:srgbClr>
          </a:solidFill>
          <a:ln w="19050" cap="sq">
            <a:solidFill>
              <a:srgbClr val="00ADE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000" r="14702" b="19951"/>
          <a:stretch/>
        </p:blipFill>
        <p:spPr bwMode="auto">
          <a:xfrm>
            <a:off x="7651367" y="3243876"/>
            <a:ext cx="1196726" cy="1473402"/>
          </a:xfrm>
          <a:prstGeom prst="rect">
            <a:avLst/>
          </a:prstGeom>
          <a:solidFill>
            <a:srgbClr val="FFFFFF">
              <a:shade val="85000"/>
            </a:srgbClr>
          </a:solidFill>
          <a:ln w="19050" cap="sq">
            <a:solidFill>
              <a:srgbClr val="00ADE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Right Arrow 16"/>
          <p:cNvSpPr/>
          <p:nvPr/>
        </p:nvSpPr>
        <p:spPr>
          <a:xfrm>
            <a:off x="3701669" y="2057467"/>
            <a:ext cx="417213" cy="332399"/>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a:solidFill>
                <a:prstClr val="white"/>
              </a:solidFill>
            </a:endParaRPr>
          </a:p>
        </p:txBody>
      </p:sp>
      <p:sp>
        <p:nvSpPr>
          <p:cNvPr id="33" name="Right Arrow 32"/>
          <p:cNvSpPr/>
          <p:nvPr/>
        </p:nvSpPr>
        <p:spPr>
          <a:xfrm>
            <a:off x="3733798" y="2811847"/>
            <a:ext cx="417213" cy="332399"/>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a:solidFill>
                <a:prstClr val="white"/>
              </a:solidFill>
            </a:endParaRPr>
          </a:p>
        </p:txBody>
      </p:sp>
      <p:sp>
        <p:nvSpPr>
          <p:cNvPr id="35" name="Right Arrow 34"/>
          <p:cNvSpPr/>
          <p:nvPr/>
        </p:nvSpPr>
        <p:spPr>
          <a:xfrm>
            <a:off x="3740712" y="3648178"/>
            <a:ext cx="417213" cy="332399"/>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a:solidFill>
                <a:prstClr val="white"/>
              </a:solidFill>
            </a:endParaRPr>
          </a:p>
        </p:txBody>
      </p:sp>
      <p:sp>
        <p:nvSpPr>
          <p:cNvPr id="36" name="Right Arrow 35"/>
          <p:cNvSpPr/>
          <p:nvPr/>
        </p:nvSpPr>
        <p:spPr>
          <a:xfrm>
            <a:off x="3743323" y="4377315"/>
            <a:ext cx="417213" cy="332399"/>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a:solidFill>
                <a:prstClr val="white"/>
              </a:solidFill>
            </a:endParaRPr>
          </a:p>
        </p:txBody>
      </p:sp>
      <p:sp>
        <p:nvSpPr>
          <p:cNvPr id="37" name="Right Arrow 36"/>
          <p:cNvSpPr/>
          <p:nvPr/>
        </p:nvSpPr>
        <p:spPr>
          <a:xfrm>
            <a:off x="3743323" y="5138908"/>
            <a:ext cx="417213" cy="332399"/>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a:solidFill>
                <a:prstClr val="white"/>
              </a:solidFill>
            </a:endParaRPr>
          </a:p>
        </p:txBody>
      </p:sp>
      <p:sp>
        <p:nvSpPr>
          <p:cNvPr id="38" name="Right Arrow 37"/>
          <p:cNvSpPr/>
          <p:nvPr/>
        </p:nvSpPr>
        <p:spPr>
          <a:xfrm>
            <a:off x="3721662" y="5752919"/>
            <a:ext cx="417213" cy="332399"/>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a:solidFill>
                <a:prstClr val="white"/>
              </a:solidFill>
            </a:endParaRPr>
          </a:p>
        </p:txBody>
      </p:sp>
      <p:sp>
        <p:nvSpPr>
          <p:cNvPr id="27" name="Title 1"/>
          <p:cNvSpPr txBox="1">
            <a:spLocks/>
          </p:cNvSpPr>
          <p:nvPr/>
        </p:nvSpPr>
        <p:spPr>
          <a:xfrm>
            <a:off x="254122" y="239052"/>
            <a:ext cx="7097505" cy="936104"/>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spc="-100" baseline="0">
                <a:solidFill>
                  <a:schemeClr val="tx1"/>
                </a:solidFill>
                <a:latin typeface="+mj-lt"/>
                <a:ea typeface="+mj-ea"/>
                <a:cs typeface="+mj-cs"/>
              </a:defRPr>
            </a:lvl1pPr>
          </a:lstStyle>
          <a:p>
            <a:r>
              <a:rPr lang="en-AU" sz="2400" dirty="0" smtClean="0">
                <a:solidFill>
                  <a:srgbClr val="24407E"/>
                </a:solidFill>
              </a:rPr>
              <a:t>Strategy 8:</a:t>
            </a:r>
            <a:endParaRPr lang="en-AU" sz="2400" dirty="0">
              <a:solidFill>
                <a:srgbClr val="24407E"/>
              </a:solidFill>
            </a:endParaRPr>
          </a:p>
        </p:txBody>
      </p:sp>
      <p:sp>
        <p:nvSpPr>
          <p:cNvPr id="29" name="Rectangle 28"/>
          <p:cNvSpPr/>
          <p:nvPr/>
        </p:nvSpPr>
        <p:spPr>
          <a:xfrm>
            <a:off x="1546861" y="1531686"/>
            <a:ext cx="1270887" cy="338554"/>
          </a:xfrm>
          <a:prstGeom prst="rect">
            <a:avLst/>
          </a:prstGeom>
        </p:spPr>
        <p:txBody>
          <a:bodyPr wrap="square">
            <a:spAutoFit/>
          </a:bodyPr>
          <a:lstStyle/>
          <a:p>
            <a:pPr algn="r"/>
            <a:r>
              <a:rPr lang="en-AU" sz="1600" b="1" dirty="0">
                <a:solidFill>
                  <a:srgbClr val="24407E"/>
                </a:solidFill>
              </a:rPr>
              <a:t>Action</a:t>
            </a:r>
          </a:p>
        </p:txBody>
      </p:sp>
      <p:sp>
        <p:nvSpPr>
          <p:cNvPr id="30" name="Rectangle 29"/>
          <p:cNvSpPr/>
          <p:nvPr/>
        </p:nvSpPr>
        <p:spPr>
          <a:xfrm>
            <a:off x="4625634" y="1570548"/>
            <a:ext cx="1279867" cy="22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600" b="1" dirty="0">
                <a:solidFill>
                  <a:srgbClr val="00ADEF"/>
                </a:solidFill>
              </a:rPr>
              <a:t>Benefit</a:t>
            </a:r>
            <a:endParaRPr lang="en-AU" sz="1400" b="1" dirty="0">
              <a:solidFill>
                <a:srgbClr val="00ADEF"/>
              </a:solidFill>
            </a:endParaRPr>
          </a:p>
        </p:txBody>
      </p:sp>
      <p:sp>
        <p:nvSpPr>
          <p:cNvPr id="19" name="Oval 18"/>
          <p:cNvSpPr/>
          <p:nvPr/>
        </p:nvSpPr>
        <p:spPr>
          <a:xfrm>
            <a:off x="0" y="4709714"/>
            <a:ext cx="8316416" cy="1006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62273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Focus</a:t>
            </a:r>
            <a:endParaRPr lang="en-AU" dirty="0"/>
          </a:p>
        </p:txBody>
      </p:sp>
      <p:sp>
        <p:nvSpPr>
          <p:cNvPr id="4" name="Slide Number Placeholder 3"/>
          <p:cNvSpPr>
            <a:spLocks noGrp="1"/>
          </p:cNvSpPr>
          <p:nvPr>
            <p:ph type="sldNum" sz="quarter" idx="4294967295"/>
          </p:nvPr>
        </p:nvSpPr>
        <p:spPr>
          <a:xfrm>
            <a:off x="7668344" y="6453336"/>
            <a:ext cx="1018456" cy="268139"/>
          </a:xfrm>
        </p:spPr>
        <p:txBody>
          <a:bodyPr/>
          <a:lstStyle/>
          <a:p>
            <a:fld id="{1CD71775-5FA5-454D-BC82-4D6756BD46E6}" type="slidenum">
              <a:rPr lang="en-AU" smtClean="0"/>
              <a:pPr/>
              <a:t>4</a:t>
            </a:fld>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42" y="1988841"/>
            <a:ext cx="840112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70041" y="3675978"/>
            <a:ext cx="3168352" cy="864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rot="11839568">
            <a:off x="3353828" y="4447255"/>
            <a:ext cx="1494405" cy="267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5004048" y="4587837"/>
            <a:ext cx="2520280" cy="461665"/>
          </a:xfrm>
          <a:prstGeom prst="rect">
            <a:avLst/>
          </a:prstGeom>
          <a:noFill/>
        </p:spPr>
        <p:txBody>
          <a:bodyPr wrap="square" rtlCol="0">
            <a:spAutoFit/>
          </a:bodyPr>
          <a:lstStyle/>
          <a:p>
            <a:r>
              <a:rPr lang="en-AU" sz="2400" dirty="0" smtClean="0"/>
              <a:t>Today’s Focus</a:t>
            </a:r>
            <a:endParaRPr lang="en-AU" sz="2400" dirty="0"/>
          </a:p>
        </p:txBody>
      </p:sp>
    </p:spTree>
    <p:extLst>
      <p:ext uri="{BB962C8B-B14F-4D97-AF65-F5344CB8AC3E}">
        <p14:creationId xmlns:p14="http://schemas.microsoft.com/office/powerpoint/2010/main" val="1266770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68344" y="6453336"/>
            <a:ext cx="1018456" cy="268139"/>
          </a:xfrm>
        </p:spPr>
        <p:txBody>
          <a:bodyPr/>
          <a:lstStyle/>
          <a:p>
            <a:fld id="{1CD71775-5FA5-454D-BC82-4D6756BD46E6}" type="slidenum">
              <a:rPr lang="en-AU" smtClean="0"/>
              <a:pPr/>
              <a:t>5</a:t>
            </a:fld>
            <a:endParaRPr lang="en-AU"/>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92896"/>
            <a:ext cx="302109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831" y="5229200"/>
            <a:ext cx="1950733" cy="1463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
          <p:cNvSpPr>
            <a:spLocks noGrp="1" noChangeArrowheads="1"/>
          </p:cNvSpPr>
          <p:nvPr>
            <p:ph type="title"/>
          </p:nvPr>
        </p:nvSpPr>
        <p:spPr>
          <a:xfrm>
            <a:off x="467544" y="476672"/>
            <a:ext cx="6660462" cy="936104"/>
          </a:xfrm>
        </p:spPr>
        <p:txBody>
          <a:bodyPr>
            <a:noAutofit/>
          </a:bodyPr>
          <a:lstStyle/>
          <a:p>
            <a:r>
              <a:rPr lang="en-US" sz="2000" dirty="0" smtClean="0"/>
              <a:t>Leadership Framework applied</a:t>
            </a:r>
            <a:br>
              <a:rPr lang="en-US" sz="2000" dirty="0" smtClean="0"/>
            </a:br>
            <a:r>
              <a:rPr lang="en-US" sz="2400" b="0" i="1" dirty="0">
                <a:solidFill>
                  <a:srgbClr val="FF0000"/>
                </a:solidFill>
              </a:rPr>
              <a:t>We either </a:t>
            </a:r>
            <a:r>
              <a:rPr lang="en-US" sz="2400" i="1" dirty="0">
                <a:solidFill>
                  <a:srgbClr val="FF0000"/>
                </a:solidFill>
              </a:rPr>
              <a:t>Make</a:t>
            </a:r>
            <a:r>
              <a:rPr lang="en-US" sz="2400" b="0" i="1" dirty="0">
                <a:solidFill>
                  <a:srgbClr val="FF0000"/>
                </a:solidFill>
              </a:rPr>
              <a:t> or </a:t>
            </a:r>
            <a:r>
              <a:rPr lang="en-US" sz="2400" i="1" dirty="0" smtClean="0">
                <a:solidFill>
                  <a:srgbClr val="FF0000"/>
                </a:solidFill>
              </a:rPr>
              <a:t>Acquire</a:t>
            </a:r>
            <a:r>
              <a:rPr lang="en-US" sz="2400" b="0" i="1" dirty="0" smtClean="0">
                <a:solidFill>
                  <a:srgbClr val="FF0000"/>
                </a:solidFill>
              </a:rPr>
              <a:t> </a:t>
            </a:r>
            <a:r>
              <a:rPr lang="en-US" sz="2400" b="0" i="1" dirty="0">
                <a:solidFill>
                  <a:srgbClr val="FF0000"/>
                </a:solidFill>
              </a:rPr>
              <a:t>our leaders externally</a:t>
            </a:r>
            <a:r>
              <a:rPr lang="en-US" sz="2000" b="0" i="1" dirty="0"/>
              <a:t/>
            </a:r>
            <a:br>
              <a:rPr lang="en-US" sz="2000" b="0" i="1" dirty="0"/>
            </a:br>
            <a:endParaRPr lang="en-US" sz="2000" b="0" i="1" dirty="0"/>
          </a:p>
        </p:txBody>
      </p:sp>
      <p:sp>
        <p:nvSpPr>
          <p:cNvPr id="16" name="Rectangle 15"/>
          <p:cNvSpPr/>
          <p:nvPr/>
        </p:nvSpPr>
        <p:spPr>
          <a:xfrm>
            <a:off x="1187624" y="1484784"/>
            <a:ext cx="1056700" cy="369332"/>
          </a:xfrm>
          <a:prstGeom prst="rect">
            <a:avLst/>
          </a:prstGeom>
          <a:ln>
            <a:solidFill>
              <a:schemeClr val="tx1"/>
            </a:solidFill>
          </a:ln>
        </p:spPr>
        <p:txBody>
          <a:bodyPr wrap="none">
            <a:spAutoFit/>
          </a:bodyPr>
          <a:lstStyle/>
          <a:p>
            <a:r>
              <a:rPr lang="en-US" b="1" dirty="0">
                <a:solidFill>
                  <a:srgbClr val="24407E"/>
                </a:solidFill>
              </a:rPr>
              <a:t>“Make” </a:t>
            </a:r>
            <a:endParaRPr lang="en-AU" b="1" dirty="0">
              <a:solidFill>
                <a:srgbClr val="24407E"/>
              </a:solidFill>
            </a:endParaRPr>
          </a:p>
        </p:txBody>
      </p:sp>
      <p:sp>
        <p:nvSpPr>
          <p:cNvPr id="17" name="Rectangle 16"/>
          <p:cNvSpPr/>
          <p:nvPr/>
        </p:nvSpPr>
        <p:spPr>
          <a:xfrm>
            <a:off x="6987460" y="1475492"/>
            <a:ext cx="1338828" cy="369332"/>
          </a:xfrm>
          <a:prstGeom prst="rect">
            <a:avLst/>
          </a:prstGeom>
          <a:ln>
            <a:solidFill>
              <a:schemeClr val="tx1"/>
            </a:solidFill>
          </a:ln>
        </p:spPr>
        <p:txBody>
          <a:bodyPr wrap="none">
            <a:spAutoFit/>
          </a:bodyPr>
          <a:lstStyle/>
          <a:p>
            <a:r>
              <a:rPr lang="en-US" b="1" dirty="0">
                <a:solidFill>
                  <a:srgbClr val="24407E"/>
                </a:solidFill>
              </a:rPr>
              <a:t>“Acquire” </a:t>
            </a:r>
            <a:endParaRPr lang="en-AU" b="1" dirty="0">
              <a:solidFill>
                <a:srgbClr val="24407E"/>
              </a:solidFill>
            </a:endParaRPr>
          </a:p>
        </p:txBody>
      </p:sp>
      <p:sp>
        <p:nvSpPr>
          <p:cNvPr id="21" name="Left-Right-Up Arrow 20"/>
          <p:cNvSpPr/>
          <p:nvPr/>
        </p:nvSpPr>
        <p:spPr>
          <a:xfrm rot="10800000">
            <a:off x="2699793" y="1412776"/>
            <a:ext cx="3600400" cy="913229"/>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22" name="TextBox 21"/>
          <p:cNvSpPr txBox="1"/>
          <p:nvPr/>
        </p:nvSpPr>
        <p:spPr>
          <a:xfrm>
            <a:off x="3443387" y="1511206"/>
            <a:ext cx="2232248" cy="261610"/>
          </a:xfrm>
          <a:prstGeom prst="rect">
            <a:avLst/>
          </a:prstGeom>
          <a:noFill/>
        </p:spPr>
        <p:txBody>
          <a:bodyPr wrap="square" rtlCol="0">
            <a:spAutoFit/>
          </a:bodyPr>
          <a:lstStyle/>
          <a:p>
            <a:r>
              <a:rPr lang="en-AU" sz="1100" dirty="0">
                <a:solidFill>
                  <a:prstClr val="white"/>
                </a:solidFill>
              </a:rPr>
              <a:t>Talent Needs / Bench strength</a:t>
            </a:r>
          </a:p>
        </p:txBody>
      </p:sp>
      <p:sp>
        <p:nvSpPr>
          <p:cNvPr id="5" name="TextBox 4"/>
          <p:cNvSpPr txBox="1"/>
          <p:nvPr/>
        </p:nvSpPr>
        <p:spPr>
          <a:xfrm>
            <a:off x="6300193" y="2025714"/>
            <a:ext cx="2592288" cy="954107"/>
          </a:xfrm>
          <a:prstGeom prst="rect">
            <a:avLst/>
          </a:prstGeom>
          <a:solidFill>
            <a:srgbClr val="00B0F0"/>
          </a:solidFill>
        </p:spPr>
        <p:txBody>
          <a:bodyPr wrap="square" rtlCol="0">
            <a:spAutoFit/>
          </a:bodyPr>
          <a:lstStyle/>
          <a:p>
            <a:pPr algn="ctr"/>
            <a:r>
              <a:rPr lang="en-AU" sz="1400" dirty="0">
                <a:solidFill>
                  <a:srgbClr val="24407E"/>
                </a:solidFill>
              </a:rPr>
              <a:t>Recruit leaders using new recruitment guides or success profiles based on Leadership Framework</a:t>
            </a:r>
          </a:p>
        </p:txBody>
      </p:sp>
      <p:sp>
        <p:nvSpPr>
          <p:cNvPr id="25" name="TextBox 24"/>
          <p:cNvSpPr txBox="1"/>
          <p:nvPr/>
        </p:nvSpPr>
        <p:spPr>
          <a:xfrm>
            <a:off x="323528" y="4005064"/>
            <a:ext cx="2302234" cy="738664"/>
          </a:xfrm>
          <a:prstGeom prst="rect">
            <a:avLst/>
          </a:prstGeom>
          <a:solidFill>
            <a:srgbClr val="00B0F0"/>
          </a:solidFill>
        </p:spPr>
        <p:txBody>
          <a:bodyPr wrap="square" rtlCol="0">
            <a:spAutoFit/>
          </a:bodyPr>
          <a:lstStyle/>
          <a:p>
            <a:pPr algn="ctr"/>
            <a:r>
              <a:rPr lang="en-AU" sz="1400" dirty="0">
                <a:solidFill>
                  <a:srgbClr val="24407E"/>
                </a:solidFill>
              </a:rPr>
              <a:t>Leadership Development Programs based on </a:t>
            </a:r>
          </a:p>
          <a:p>
            <a:pPr algn="ctr"/>
            <a:r>
              <a:rPr lang="en-AU" sz="1400" dirty="0">
                <a:solidFill>
                  <a:srgbClr val="24407E"/>
                </a:solidFill>
              </a:rPr>
              <a:t>Leadership Framework</a:t>
            </a:r>
          </a:p>
        </p:txBody>
      </p:sp>
      <p:sp>
        <p:nvSpPr>
          <p:cNvPr id="26" name="TextBox 25"/>
          <p:cNvSpPr txBox="1"/>
          <p:nvPr/>
        </p:nvSpPr>
        <p:spPr>
          <a:xfrm>
            <a:off x="1118459" y="1916832"/>
            <a:ext cx="1507304" cy="1169551"/>
          </a:xfrm>
          <a:prstGeom prst="rect">
            <a:avLst/>
          </a:prstGeom>
          <a:solidFill>
            <a:srgbClr val="00B0F0"/>
          </a:solidFill>
        </p:spPr>
        <p:txBody>
          <a:bodyPr wrap="square" rtlCol="0">
            <a:spAutoFit/>
          </a:bodyPr>
          <a:lstStyle/>
          <a:p>
            <a:pPr algn="ctr"/>
            <a:r>
              <a:rPr lang="en-AU" sz="1400" dirty="0">
                <a:solidFill>
                  <a:srgbClr val="24407E"/>
                </a:solidFill>
              </a:rPr>
              <a:t>Development Guides</a:t>
            </a:r>
          </a:p>
          <a:p>
            <a:pPr algn="ctr"/>
            <a:r>
              <a:rPr lang="en-AU" sz="1400" dirty="0">
                <a:solidFill>
                  <a:srgbClr val="24407E"/>
                </a:solidFill>
              </a:rPr>
              <a:t>based on Leadership Framework</a:t>
            </a:r>
          </a:p>
        </p:txBody>
      </p:sp>
      <p:sp>
        <p:nvSpPr>
          <p:cNvPr id="27" name="TextBox 26"/>
          <p:cNvSpPr txBox="1"/>
          <p:nvPr/>
        </p:nvSpPr>
        <p:spPr>
          <a:xfrm>
            <a:off x="323529" y="3194392"/>
            <a:ext cx="2302233" cy="738664"/>
          </a:xfrm>
          <a:prstGeom prst="rect">
            <a:avLst/>
          </a:prstGeom>
          <a:solidFill>
            <a:srgbClr val="00B0F0"/>
          </a:solidFill>
        </p:spPr>
        <p:txBody>
          <a:bodyPr wrap="none" rtlCol="0">
            <a:spAutoFit/>
          </a:bodyPr>
          <a:lstStyle/>
          <a:p>
            <a:pPr algn="ctr"/>
            <a:r>
              <a:rPr lang="en-AU" sz="1400" dirty="0">
                <a:solidFill>
                  <a:srgbClr val="24407E"/>
                </a:solidFill>
              </a:rPr>
              <a:t>Performance Management</a:t>
            </a:r>
          </a:p>
          <a:p>
            <a:pPr algn="ctr"/>
            <a:r>
              <a:rPr lang="en-AU" sz="1400" dirty="0">
                <a:solidFill>
                  <a:srgbClr val="24407E"/>
                </a:solidFill>
              </a:rPr>
              <a:t>rates leaders on </a:t>
            </a:r>
          </a:p>
          <a:p>
            <a:pPr algn="ctr"/>
            <a:r>
              <a:rPr lang="en-AU" sz="1400" dirty="0">
                <a:solidFill>
                  <a:srgbClr val="24407E"/>
                </a:solidFill>
              </a:rPr>
              <a:t>leadership behaviours</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102" y="1963405"/>
            <a:ext cx="784770" cy="105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30" y="4901259"/>
            <a:ext cx="2243861" cy="1682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768244" y="3010991"/>
            <a:ext cx="1781886" cy="1498129"/>
            <a:chOff x="6700923" y="3010991"/>
            <a:chExt cx="1849207" cy="1584176"/>
          </a:xfrm>
        </p:grpSpPr>
        <p:grpSp>
          <p:nvGrpSpPr>
            <p:cNvPr id="15" name="Group 14"/>
            <p:cNvGrpSpPr/>
            <p:nvPr/>
          </p:nvGrpSpPr>
          <p:grpSpPr>
            <a:xfrm>
              <a:off x="6700923" y="3010991"/>
              <a:ext cx="1849207" cy="1584176"/>
              <a:chOff x="6035161" y="1412776"/>
              <a:chExt cx="2641295" cy="2304256"/>
            </a:xfrm>
          </p:grpSpPr>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6440" y="1412776"/>
                <a:ext cx="2430016" cy="1822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5161" y="1898079"/>
                <a:ext cx="2425271" cy="18189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Rectangle 27"/>
            <p:cNvSpPr/>
            <p:nvPr/>
          </p:nvSpPr>
          <p:spPr>
            <a:xfrm>
              <a:off x="6768244" y="3387804"/>
              <a:ext cx="612068" cy="169277"/>
            </a:xfrm>
            <a:prstGeom prst="rect">
              <a:avLst/>
            </a:prstGeom>
            <a:solidFill>
              <a:schemeClr val="bg1"/>
            </a:solidFill>
            <a:ln>
              <a:noFill/>
            </a:ln>
          </p:spPr>
          <p:txBody>
            <a:bodyPr wrap="square">
              <a:spAutoFit/>
            </a:bodyPr>
            <a:lstStyle/>
            <a:p>
              <a:r>
                <a:rPr lang="en-US" sz="500" dirty="0">
                  <a:solidFill>
                    <a:srgbClr val="24407E"/>
                  </a:solidFill>
                </a:rPr>
                <a:t>                 </a:t>
              </a:r>
              <a:endParaRPr lang="en-AU" sz="500" dirty="0">
                <a:solidFill>
                  <a:srgbClr val="24407E"/>
                </a:solidFill>
              </a:endParaRPr>
            </a:p>
          </p:txBody>
        </p:sp>
        <p:sp>
          <p:nvSpPr>
            <p:cNvPr id="29" name="Rectangle 28"/>
            <p:cNvSpPr/>
            <p:nvPr/>
          </p:nvSpPr>
          <p:spPr>
            <a:xfrm>
              <a:off x="6937838" y="3055387"/>
              <a:ext cx="1018538" cy="169277"/>
            </a:xfrm>
            <a:prstGeom prst="rect">
              <a:avLst/>
            </a:prstGeom>
            <a:solidFill>
              <a:schemeClr val="bg1"/>
            </a:solidFill>
            <a:ln>
              <a:noFill/>
            </a:ln>
          </p:spPr>
          <p:txBody>
            <a:bodyPr wrap="square">
              <a:spAutoFit/>
            </a:bodyPr>
            <a:lstStyle/>
            <a:p>
              <a:r>
                <a:rPr lang="en-US" sz="500" dirty="0">
                  <a:solidFill>
                    <a:srgbClr val="24407E"/>
                  </a:solidFill>
                </a:rPr>
                <a:t>                                                        </a:t>
              </a:r>
              <a:endParaRPr lang="en-AU" sz="500" dirty="0">
                <a:solidFill>
                  <a:srgbClr val="24407E"/>
                </a:solidFill>
              </a:endParaRPr>
            </a:p>
          </p:txBody>
        </p:sp>
      </p:grpSp>
      <p:sp>
        <p:nvSpPr>
          <p:cNvPr id="24" name="TextBox 23"/>
          <p:cNvSpPr txBox="1"/>
          <p:nvPr/>
        </p:nvSpPr>
        <p:spPr>
          <a:xfrm>
            <a:off x="6300193" y="4450412"/>
            <a:ext cx="2592288" cy="738664"/>
          </a:xfrm>
          <a:prstGeom prst="rect">
            <a:avLst/>
          </a:prstGeom>
          <a:solidFill>
            <a:srgbClr val="00B0F0"/>
          </a:solidFill>
        </p:spPr>
        <p:txBody>
          <a:bodyPr wrap="square" rtlCol="0">
            <a:spAutoFit/>
          </a:bodyPr>
          <a:lstStyle/>
          <a:p>
            <a:pPr algn="ctr"/>
            <a:r>
              <a:rPr lang="en-AU" sz="1400" dirty="0">
                <a:solidFill>
                  <a:srgbClr val="24407E"/>
                </a:solidFill>
              </a:rPr>
              <a:t>Use assessments for large -scale recruitment based on Leadership Framework</a:t>
            </a:r>
          </a:p>
        </p:txBody>
      </p:sp>
      <p:sp>
        <p:nvSpPr>
          <p:cNvPr id="7" name="Oval 6"/>
          <p:cNvSpPr/>
          <p:nvPr/>
        </p:nvSpPr>
        <p:spPr>
          <a:xfrm>
            <a:off x="827584" y="1412776"/>
            <a:ext cx="1732207"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6730233" y="1357222"/>
            <a:ext cx="1732207" cy="606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0085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t0.gstatic.com/images?q=tbn:ANd9GcT3x_Kb88gw6gdBXCri_xyGW2tRF_6q9ha-rb1nUBnrsH6Ot1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09729">
            <a:off x="-10657" y="476672"/>
            <a:ext cx="3777783" cy="23979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7668344" y="6453336"/>
            <a:ext cx="1018456" cy="268139"/>
          </a:xfrm>
        </p:spPr>
        <p:txBody>
          <a:bodyPr/>
          <a:lstStyle/>
          <a:p>
            <a:fld id="{1CD71775-5FA5-454D-BC82-4D6756BD46E6}" type="slidenum">
              <a:rPr lang="en-AU" smtClean="0"/>
              <a:pPr/>
              <a:t>6</a:t>
            </a:fld>
            <a:endParaRPr lang="en-AU"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09" t="13696" r="2759" b="1047"/>
          <a:stretch/>
        </p:blipFill>
        <p:spPr bwMode="auto">
          <a:xfrm>
            <a:off x="3724276" y="76200"/>
            <a:ext cx="5257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2840" y="3212976"/>
            <a:ext cx="3235102" cy="3108543"/>
          </a:xfrm>
          <a:prstGeom prst="rect">
            <a:avLst/>
          </a:prstGeom>
          <a:noFill/>
        </p:spPr>
        <p:txBody>
          <a:bodyPr wrap="square" rtlCol="0">
            <a:spAutoFit/>
          </a:bodyPr>
          <a:lstStyle/>
          <a:p>
            <a:pPr algn="ctr"/>
            <a:r>
              <a:rPr lang="en-AU" sz="2800" dirty="0" smtClean="0">
                <a:latin typeface="Constantia" panose="02030602050306030303" pitchFamily="18" charset="0"/>
              </a:rPr>
              <a:t>Behaviour underpins performance. </a:t>
            </a:r>
          </a:p>
          <a:p>
            <a:pPr algn="ctr"/>
            <a:r>
              <a:rPr lang="en-AU" sz="2800" dirty="0" smtClean="0">
                <a:latin typeface="Constantia" panose="02030602050306030303" pitchFamily="18" charset="0"/>
              </a:rPr>
              <a:t>A solid foundation is required for success</a:t>
            </a:r>
          </a:p>
          <a:p>
            <a:pPr algn="ctr"/>
            <a:endParaRPr lang="en-AU" sz="2800" dirty="0">
              <a:latin typeface="Constantia" panose="02030602050306030303" pitchFamily="18" charset="0"/>
            </a:endParaRPr>
          </a:p>
        </p:txBody>
      </p:sp>
    </p:spTree>
    <p:extLst>
      <p:ext uri="{BB962C8B-B14F-4D97-AF65-F5344CB8AC3E}">
        <p14:creationId xmlns:p14="http://schemas.microsoft.com/office/powerpoint/2010/main" val="283672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How it all fits together - Summary</a:t>
            </a:r>
            <a:endParaRPr lang="en-AU"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12160" y="2852936"/>
            <a:ext cx="2646154" cy="1783277"/>
          </a:xfrm>
        </p:spPr>
      </p:pic>
      <p:graphicFrame>
        <p:nvGraphicFramePr>
          <p:cNvPr id="9" name="Content Placeholder 8"/>
          <p:cNvGraphicFramePr>
            <a:graphicFrameLocks noGrp="1"/>
          </p:cNvGraphicFramePr>
          <p:nvPr>
            <p:ph sz="half" idx="2"/>
            <p:extLst>
              <p:ext uri="{D42A27DB-BD31-4B8C-83A1-F6EECF244321}">
                <p14:modId xmlns:p14="http://schemas.microsoft.com/office/powerpoint/2010/main" val="2223690349"/>
              </p:ext>
            </p:extLst>
          </p:nvPr>
        </p:nvGraphicFramePr>
        <p:xfrm>
          <a:off x="468313" y="1600200"/>
          <a:ext cx="54102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4294967295"/>
          </p:nvPr>
        </p:nvSpPr>
        <p:spPr>
          <a:xfrm>
            <a:off x="7668344" y="6453336"/>
            <a:ext cx="1018456" cy="268139"/>
          </a:xfrm>
        </p:spPr>
        <p:txBody>
          <a:bodyPr/>
          <a:lstStyle/>
          <a:p>
            <a:fld id="{1CD71775-5FA5-454D-BC82-4D6756BD46E6}" type="slidenum">
              <a:rPr lang="en-AU" smtClean="0"/>
              <a:pPr/>
              <a:t>7</a:t>
            </a:fld>
            <a:endParaRPr lang="en-AU" dirty="0"/>
          </a:p>
        </p:txBody>
      </p:sp>
    </p:spTree>
    <p:extLst>
      <p:ext uri="{BB962C8B-B14F-4D97-AF65-F5344CB8AC3E}">
        <p14:creationId xmlns:p14="http://schemas.microsoft.com/office/powerpoint/2010/main" val="412481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Final</a:t>
            </a:r>
            <a:endParaRPr lang="en-AU" dirty="0"/>
          </a:p>
        </p:txBody>
      </p:sp>
      <p:sp>
        <p:nvSpPr>
          <p:cNvPr id="3" name="Content Placeholder 2"/>
          <p:cNvSpPr>
            <a:spLocks noGrp="1"/>
          </p:cNvSpPr>
          <p:nvPr>
            <p:ph idx="1"/>
          </p:nvPr>
        </p:nvSpPr>
        <p:spPr>
          <a:xfrm>
            <a:off x="4283968" y="1772816"/>
            <a:ext cx="4692837" cy="2736304"/>
          </a:xfrm>
        </p:spPr>
        <p:txBody>
          <a:bodyPr>
            <a:normAutofit/>
          </a:bodyPr>
          <a:lstStyle/>
          <a:p>
            <a:pPr>
              <a:buFont typeface="Wingdings" panose="05000000000000000000" pitchFamily="2" charset="2"/>
              <a:buChar char="Ø"/>
            </a:pPr>
            <a:r>
              <a:rPr lang="en-AU" sz="2400" dirty="0" smtClean="0">
                <a:solidFill>
                  <a:schemeClr val="tx1"/>
                </a:solidFill>
              </a:rPr>
              <a:t>Clear Guidance for all levels</a:t>
            </a:r>
          </a:p>
          <a:p>
            <a:pPr>
              <a:buFont typeface="Wingdings" panose="05000000000000000000" pitchFamily="2" charset="2"/>
              <a:buChar char="Ø"/>
            </a:pPr>
            <a:r>
              <a:rPr lang="en-AU" sz="2400" dirty="0" smtClean="0">
                <a:solidFill>
                  <a:schemeClr val="tx1"/>
                </a:solidFill>
              </a:rPr>
              <a:t>It is how we will do things</a:t>
            </a:r>
          </a:p>
          <a:p>
            <a:pPr>
              <a:lnSpc>
                <a:spcPct val="100000"/>
              </a:lnSpc>
              <a:buFont typeface="Wingdings" panose="05000000000000000000" pitchFamily="2" charset="2"/>
              <a:buChar char="Ø"/>
            </a:pPr>
            <a:r>
              <a:rPr lang="en-AU" sz="2400" dirty="0" smtClean="0">
                <a:solidFill>
                  <a:schemeClr val="tx1"/>
                </a:solidFill>
              </a:rPr>
              <a:t>Embedded in all people related processes</a:t>
            </a:r>
          </a:p>
          <a:p>
            <a:pPr>
              <a:buFont typeface="Wingdings" panose="05000000000000000000" pitchFamily="2" charset="2"/>
              <a:buChar char="Ø"/>
            </a:pPr>
            <a:r>
              <a:rPr lang="en-AU" sz="2400" dirty="0" smtClean="0">
                <a:solidFill>
                  <a:schemeClr val="tx1"/>
                </a:solidFill>
              </a:rPr>
              <a:t>Success is the outcome </a:t>
            </a:r>
          </a:p>
        </p:txBody>
      </p:sp>
      <p:sp>
        <p:nvSpPr>
          <p:cNvPr id="6" name="Slide Number Placeholder 5"/>
          <p:cNvSpPr>
            <a:spLocks noGrp="1"/>
          </p:cNvSpPr>
          <p:nvPr>
            <p:ph type="sldNum" sz="quarter" idx="4294967295"/>
          </p:nvPr>
        </p:nvSpPr>
        <p:spPr>
          <a:xfrm>
            <a:off x="7668344" y="6453336"/>
            <a:ext cx="1018456" cy="268139"/>
          </a:xfrm>
        </p:spPr>
        <p:txBody>
          <a:bodyPr/>
          <a:lstStyle/>
          <a:p>
            <a:fld id="{1CD71775-5FA5-454D-BC82-4D6756BD46E6}" type="slidenum">
              <a:rPr lang="en-AU" smtClean="0"/>
              <a:pPr/>
              <a:t>8</a:t>
            </a:fld>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1916832"/>
            <a:ext cx="3901187" cy="2736304"/>
          </a:xfrm>
          <a:prstGeom prst="rect">
            <a:avLst/>
          </a:prstGeom>
        </p:spPr>
      </p:pic>
      <p:sp>
        <p:nvSpPr>
          <p:cNvPr id="9" name="Footer Placeholder 1"/>
          <p:cNvSpPr txBox="1">
            <a:spLocks/>
          </p:cNvSpPr>
          <p:nvPr/>
        </p:nvSpPr>
        <p:spPr>
          <a:xfrm>
            <a:off x="7884368" y="6463951"/>
            <a:ext cx="360040" cy="268139"/>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t>END</a:t>
            </a:r>
            <a:endParaRPr lang="en-AU" dirty="0"/>
          </a:p>
        </p:txBody>
      </p:sp>
    </p:spTree>
    <p:extLst>
      <p:ext uri="{BB962C8B-B14F-4D97-AF65-F5344CB8AC3E}">
        <p14:creationId xmlns:p14="http://schemas.microsoft.com/office/powerpoint/2010/main" val="1830128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oup 3 - 101 EMS Pack V1.0">
  <a:themeElements>
    <a:clrScheme name="Oil Search">
      <a:dk1>
        <a:srgbClr val="24407E"/>
      </a:dk1>
      <a:lt1>
        <a:sysClr val="window" lastClr="FFFFFF"/>
      </a:lt1>
      <a:dk2>
        <a:srgbClr val="24407E"/>
      </a:dk2>
      <a:lt2>
        <a:srgbClr val="EEECE1"/>
      </a:lt2>
      <a:accent1>
        <a:srgbClr val="00ADEF"/>
      </a:accent1>
      <a:accent2>
        <a:srgbClr val="EF4123"/>
      </a:accent2>
      <a:accent3>
        <a:srgbClr val="79A342"/>
      </a:accent3>
      <a:accent4>
        <a:srgbClr val="00929E"/>
      </a:accent4>
      <a:accent5>
        <a:srgbClr val="FAA61A"/>
      </a:accent5>
      <a:accent6>
        <a:srgbClr val="BC3219"/>
      </a:accent6>
      <a:hlink>
        <a:srgbClr val="00ADEF"/>
      </a:hlink>
      <a:folHlink>
        <a:srgbClr val="00929E"/>
      </a:folHlink>
    </a:clrScheme>
    <a:fontScheme name="Oil Sear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oup 3 - 101 EMS Pack V1.0">
  <a:themeElements>
    <a:clrScheme name="Oil Search">
      <a:dk1>
        <a:srgbClr val="24407E"/>
      </a:dk1>
      <a:lt1>
        <a:sysClr val="window" lastClr="FFFFFF"/>
      </a:lt1>
      <a:dk2>
        <a:srgbClr val="24407E"/>
      </a:dk2>
      <a:lt2>
        <a:srgbClr val="EEECE1"/>
      </a:lt2>
      <a:accent1>
        <a:srgbClr val="00ADEF"/>
      </a:accent1>
      <a:accent2>
        <a:srgbClr val="EF4123"/>
      </a:accent2>
      <a:accent3>
        <a:srgbClr val="79A342"/>
      </a:accent3>
      <a:accent4>
        <a:srgbClr val="00929E"/>
      </a:accent4>
      <a:accent5>
        <a:srgbClr val="FAA61A"/>
      </a:accent5>
      <a:accent6>
        <a:srgbClr val="BC3219"/>
      </a:accent6>
      <a:hlink>
        <a:srgbClr val="00ADEF"/>
      </a:hlink>
      <a:folHlink>
        <a:srgbClr val="00929E"/>
      </a:folHlink>
    </a:clrScheme>
    <a:fontScheme name="Oil Sear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735</Words>
  <Application>Microsoft Office PowerPoint</Application>
  <PresentationFormat>On-screen Show (4:3)</PresentationFormat>
  <Paragraphs>142</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Constantia</vt:lpstr>
      <vt:lpstr>Times New Roman</vt:lpstr>
      <vt:lpstr>Wingdings</vt:lpstr>
      <vt:lpstr>Office Theme</vt:lpstr>
      <vt:lpstr>Group 3 - 101 EMS Pack V1.0</vt:lpstr>
      <vt:lpstr>1_Group 3 - 101 EMS Pack V1.0</vt:lpstr>
      <vt:lpstr>PowerPoint Presentation</vt:lpstr>
      <vt:lpstr>PowerPoint Presentation</vt:lpstr>
      <vt:lpstr>Enhance organisation capability to deliver strategy</vt:lpstr>
      <vt:lpstr>Our Focus</vt:lpstr>
      <vt:lpstr>Leadership Framework applied We either Make or Acquire our leaders externally </vt:lpstr>
      <vt:lpstr>PowerPoint Presentation</vt:lpstr>
      <vt:lpstr>How it all fits together - Summary</vt:lpstr>
      <vt:lpstr>Final</vt:lpstr>
    </vt:vector>
  </TitlesOfParts>
  <Company>Oil Search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Williams</dc:creator>
  <cp:lastModifiedBy>Tamari, Vagi</cp:lastModifiedBy>
  <cp:revision>43</cp:revision>
  <cp:lastPrinted>2015-01-25T00:15:34Z</cp:lastPrinted>
  <dcterms:created xsi:type="dcterms:W3CDTF">2015-01-23T19:48:35Z</dcterms:created>
  <dcterms:modified xsi:type="dcterms:W3CDTF">2018-05-14T23:12:46Z</dcterms:modified>
</cp:coreProperties>
</file>